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57"/>
  </p:notesMasterIdLst>
  <p:sldIdLst>
    <p:sldId id="400" r:id="rId2"/>
    <p:sldId id="577" r:id="rId3"/>
    <p:sldId id="631" r:id="rId4"/>
    <p:sldId id="578" r:id="rId5"/>
    <p:sldId id="579" r:id="rId6"/>
    <p:sldId id="580" r:id="rId7"/>
    <p:sldId id="632" r:id="rId8"/>
    <p:sldId id="636" r:id="rId9"/>
    <p:sldId id="635" r:id="rId10"/>
    <p:sldId id="581" r:id="rId11"/>
    <p:sldId id="583" r:id="rId12"/>
    <p:sldId id="633" r:id="rId13"/>
    <p:sldId id="582" r:id="rId14"/>
    <p:sldId id="584" r:id="rId15"/>
    <p:sldId id="585" r:id="rId16"/>
    <p:sldId id="586" r:id="rId17"/>
    <p:sldId id="587" r:id="rId18"/>
    <p:sldId id="588" r:id="rId19"/>
    <p:sldId id="589" r:id="rId20"/>
    <p:sldId id="651" r:id="rId21"/>
    <p:sldId id="575" r:id="rId22"/>
    <p:sldId id="576" r:id="rId23"/>
    <p:sldId id="638" r:id="rId24"/>
    <p:sldId id="640" r:id="rId25"/>
    <p:sldId id="652" r:id="rId26"/>
    <p:sldId id="641" r:id="rId27"/>
    <p:sldId id="642" r:id="rId28"/>
    <p:sldId id="643" r:id="rId29"/>
    <p:sldId id="644" r:id="rId30"/>
    <p:sldId id="645" r:id="rId31"/>
    <p:sldId id="646" r:id="rId32"/>
    <p:sldId id="647" r:id="rId33"/>
    <p:sldId id="648" r:id="rId34"/>
    <p:sldId id="649" r:id="rId35"/>
    <p:sldId id="650" r:id="rId36"/>
    <p:sldId id="590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1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6"/>
  </p:normalViewPr>
  <p:slideViewPr>
    <p:cSldViewPr snapToGrid="0" snapToObjects="1">
      <p:cViewPr varScale="1">
        <p:scale>
          <a:sx n="86" d="100"/>
          <a:sy n="86" d="100"/>
        </p:scale>
        <p:origin x="2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B0F2C-F2BB-A643-9A34-1D26777DF6AB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AA580-AEDD-1844-8923-115D2DF0E5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44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designed to be able to work with very large arrays, you could imagine performance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memory problems if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NumPy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insisted on always copying data.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want a copy of a slice of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ndarray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instead of a view, you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need to explicitly copy the array—for example,</a:t>
            </a: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[5:8].copy().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0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21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F38C2-4548-F541-8261-4C1D96E7A16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453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1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7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9510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70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4729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6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611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6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29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2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2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9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45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54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15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166E4-DBA7-9F45-95C8-6FE6397B7014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10044FB-802F-8D47-AC2F-BB5513313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0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tutorial.html" TargetMode="External"/><Relationship Id="rId2" Type="http://schemas.openxmlformats.org/officeDocument/2006/relationships/hyperlink" Target="https://www.scipy-lecture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://pandas.pydata.org/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doc.python.org/2/library/datetim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numpy.org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academy.org/math/statistics-probability/summarizing-quantitative-data/other-measures-of-spread/a/mean-absolute-deviation-mad-review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02.01-understanding-data-types.html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75"/>
          <p:cNvSpPr txBox="1"/>
          <p:nvPr/>
        </p:nvSpPr>
        <p:spPr>
          <a:xfrm>
            <a:off x="2782887" y="3903662"/>
            <a:ext cx="65246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ctr" eaLnBrk="1" hangingPunct="1">
              <a:spcBef>
                <a:spcPct val="50000"/>
              </a:spcBef>
            </a:pPr>
            <a:endParaRPr lang="zh-CN" altLang="en-US" sz="2400" b="1" dirty="0">
              <a:solidFill>
                <a:srgbClr val="008080"/>
              </a:solidFill>
              <a:latin typeface="宋体" panose="02010600030101010101" pitchFamily="2" charset="-122"/>
              <a:ea typeface="Arial Unicode MS" panose="020B0604020202020204" pitchFamily="34" charset="-122"/>
            </a:endParaRPr>
          </a:p>
        </p:txBody>
      </p:sp>
      <p:sp>
        <p:nvSpPr>
          <p:cNvPr id="5122" name="Rectangle 79"/>
          <p:cNvSpPr>
            <a:spLocks noGrp="1"/>
          </p:cNvSpPr>
          <p:nvPr>
            <p:ph type="subTitle" idx="1"/>
          </p:nvPr>
        </p:nvSpPr>
        <p:spPr>
          <a:xfrm>
            <a:off x="1950242" y="4337366"/>
            <a:ext cx="8364635" cy="1134110"/>
          </a:xfrm>
        </p:spPr>
        <p:txBody>
          <a:bodyPr wrap="square" lIns="91440" tIns="45720" rIns="91440" bIns="45720" anchor="t">
            <a:normAutofit/>
          </a:bodyPr>
          <a:lstStyle/>
          <a:p>
            <a:pPr algn="ctr" eaLnBrk="1" hangingPunct="1">
              <a:buSzPct val="75000"/>
            </a:pPr>
            <a:r>
              <a:rPr lang="en-US" altLang="zh-CN" sz="2800" kern="1200">
                <a:solidFill>
                  <a:srgbClr val="10559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Lecture </a:t>
            </a:r>
            <a:r>
              <a:rPr lang="en-US" altLang="zh-CN" sz="2800">
                <a:solidFill>
                  <a:srgbClr val="105595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2800" kern="1200" dirty="0">
                <a:solidFill>
                  <a:srgbClr val="105595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: Introduction to NumPy and Pandas</a:t>
            </a:r>
            <a:endParaRPr lang="zh-CN" altLang="en-US" sz="2800" kern="1200" dirty="0">
              <a:solidFill>
                <a:srgbClr val="105595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35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365125"/>
            <a:ext cx="9578280" cy="1119659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ndarray</a:t>
            </a:r>
            <a:r>
              <a:rPr lang="en-US" dirty="0">
                <a:solidFill>
                  <a:srgbClr val="0070C0"/>
                </a:solidFill>
              </a:rPr>
              <a:t> Creation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271464" y="2060848"/>
            <a:ext cx="86241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data1 = [6, 7.5, 8, 0, 1]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arr1 =  </a:t>
            </a:r>
            <a:r>
              <a:rPr lang="en-US" sz="2400" dirty="0" err="1">
                <a:solidFill>
                  <a:schemeClr val="accent2"/>
                </a:solidFill>
              </a:rPr>
              <a:t>np.array</a:t>
            </a:r>
            <a:r>
              <a:rPr lang="en-US" sz="2400" dirty="0">
                <a:solidFill>
                  <a:schemeClr val="accent2"/>
                </a:solidFill>
              </a:rPr>
              <a:t>(data1)	</a:t>
            </a:r>
            <a:r>
              <a:rPr lang="en-US" sz="2400" dirty="0"/>
              <a:t>		#create 1-d array from a list</a:t>
            </a:r>
          </a:p>
          <a:p>
            <a:endParaRPr lang="en-US" sz="2400" dirty="0"/>
          </a:p>
          <a:p>
            <a:r>
              <a:rPr lang="en-US" sz="2400" dirty="0"/>
              <a:t>data2 = [[1, 2, 3, 4], [5, 6, 7, 8]]  	#list of lists</a:t>
            </a:r>
          </a:p>
          <a:p>
            <a:r>
              <a:rPr lang="en-US" sz="2400" dirty="0">
                <a:solidFill>
                  <a:schemeClr val="accent2"/>
                </a:solidFill>
              </a:rPr>
              <a:t>arr2 = </a:t>
            </a:r>
            <a:r>
              <a:rPr lang="en-US" sz="2400" dirty="0" err="1">
                <a:solidFill>
                  <a:schemeClr val="accent2"/>
                </a:solidFill>
              </a:rPr>
              <a:t>np.array</a:t>
            </a:r>
            <a:r>
              <a:rPr lang="en-US" sz="2400" dirty="0">
                <a:solidFill>
                  <a:schemeClr val="accent2"/>
                </a:solidFill>
              </a:rPr>
              <a:t>(data2)	</a:t>
            </a:r>
            <a:r>
              <a:rPr lang="en-US" sz="2400" dirty="0"/>
              <a:t>		#2-d array</a:t>
            </a:r>
          </a:p>
          <a:p>
            <a:r>
              <a:rPr lang="en-US" sz="2400" dirty="0"/>
              <a:t>print(arr2.ndim)   				#2</a:t>
            </a:r>
          </a:p>
          <a:p>
            <a:r>
              <a:rPr lang="en-US" sz="2400" dirty="0"/>
              <a:t>Print(arr2.shape)  # (2,4)</a:t>
            </a:r>
          </a:p>
        </p:txBody>
      </p:sp>
    </p:spTree>
    <p:extLst>
      <p:ext uri="{BB962C8B-B14F-4D97-AF65-F5344CB8AC3E}">
        <p14:creationId xmlns:p14="http://schemas.microsoft.com/office/powerpoint/2010/main" val="223441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37123" y="1499275"/>
            <a:ext cx="43178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array = </a:t>
            </a:r>
            <a:r>
              <a:rPr lang="en-US" sz="2000" dirty="0" err="1">
                <a:solidFill>
                  <a:schemeClr val="accent2"/>
                </a:solidFill>
              </a:rPr>
              <a:t>np.array</a:t>
            </a:r>
            <a:r>
              <a:rPr lang="en-US" sz="2000" dirty="0">
                <a:solidFill>
                  <a:schemeClr val="accent2"/>
                </a:solidFill>
              </a:rPr>
              <a:t>([[0,1,2],[2,3,4]])</a:t>
            </a:r>
          </a:p>
          <a:p>
            <a:r>
              <a:rPr lang="en-US" sz="2000" dirty="0"/>
              <a:t>[[0 1 2]</a:t>
            </a:r>
          </a:p>
          <a:p>
            <a:r>
              <a:rPr lang="en-US" sz="2000" dirty="0"/>
              <a:t> [2 3 4]]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array = </a:t>
            </a:r>
            <a:r>
              <a:rPr lang="en-US" sz="2000" dirty="0" err="1">
                <a:solidFill>
                  <a:schemeClr val="accent2"/>
                </a:solidFill>
              </a:rPr>
              <a:t>np.zeros</a:t>
            </a:r>
            <a:r>
              <a:rPr lang="en-US" sz="2000" dirty="0">
                <a:solidFill>
                  <a:schemeClr val="accent2"/>
                </a:solidFill>
              </a:rPr>
              <a:t>((2,3))</a:t>
            </a:r>
          </a:p>
          <a:p>
            <a:r>
              <a:rPr lang="en-US" sz="2000" dirty="0"/>
              <a:t>[[0. 0. 0.]</a:t>
            </a:r>
          </a:p>
          <a:p>
            <a:r>
              <a:rPr lang="en-US" sz="2000" dirty="0"/>
              <a:t> [0. 0. 0.]]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array = </a:t>
            </a:r>
            <a:r>
              <a:rPr lang="en-US" sz="2000" dirty="0" err="1">
                <a:solidFill>
                  <a:schemeClr val="accent2"/>
                </a:solidFill>
              </a:rPr>
              <a:t>np.ones</a:t>
            </a:r>
            <a:r>
              <a:rPr lang="en-US" sz="2000" dirty="0">
                <a:solidFill>
                  <a:schemeClr val="accent2"/>
                </a:solidFill>
              </a:rPr>
              <a:t>((2,3))</a:t>
            </a:r>
          </a:p>
          <a:p>
            <a:r>
              <a:rPr lang="en-US" sz="2000" dirty="0"/>
              <a:t>[[1. 1. 1.]</a:t>
            </a:r>
          </a:p>
          <a:p>
            <a:r>
              <a:rPr lang="en-US" sz="2000" dirty="0"/>
              <a:t> [1. 1. 1.]]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94830" y="1412776"/>
            <a:ext cx="51257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array = </a:t>
            </a:r>
            <a:r>
              <a:rPr lang="en-US" sz="2000" dirty="0" err="1">
                <a:solidFill>
                  <a:schemeClr val="accent2"/>
                </a:solidFill>
              </a:rPr>
              <a:t>np.eye</a:t>
            </a:r>
            <a:r>
              <a:rPr lang="en-US" sz="2000" dirty="0">
                <a:solidFill>
                  <a:schemeClr val="accent2"/>
                </a:solidFill>
              </a:rPr>
              <a:t>(3) </a:t>
            </a:r>
          </a:p>
          <a:p>
            <a:r>
              <a:rPr lang="en-US" sz="2000" dirty="0"/>
              <a:t>[[1. 0. 0.]</a:t>
            </a:r>
          </a:p>
          <a:p>
            <a:r>
              <a:rPr lang="en-US" sz="2000" dirty="0"/>
              <a:t> [0. 1. 0.]</a:t>
            </a:r>
          </a:p>
          <a:p>
            <a:r>
              <a:rPr lang="en-US" sz="2000" dirty="0"/>
              <a:t> [0. 0. 1.]]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array = </a:t>
            </a:r>
            <a:r>
              <a:rPr lang="en-US" sz="2000" dirty="0" err="1">
                <a:solidFill>
                  <a:schemeClr val="accent2"/>
                </a:solidFill>
              </a:rPr>
              <a:t>np.arange</a:t>
            </a:r>
            <a:r>
              <a:rPr lang="en-US" sz="2000" dirty="0">
                <a:solidFill>
                  <a:schemeClr val="accent2"/>
                </a:solidFill>
              </a:rPr>
              <a:t>(0, 10, 2)</a:t>
            </a:r>
          </a:p>
          <a:p>
            <a:r>
              <a:rPr lang="en-US" sz="2000" dirty="0"/>
              <a:t>[0, 2, 4, 6, 8]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accent2"/>
                </a:solidFill>
              </a:rPr>
              <a:t>array = </a:t>
            </a:r>
            <a:r>
              <a:rPr lang="en-US" sz="2000" dirty="0" err="1">
                <a:solidFill>
                  <a:schemeClr val="accent2"/>
                </a:solidFill>
              </a:rPr>
              <a:t>np.random.randint</a:t>
            </a:r>
            <a:r>
              <a:rPr lang="en-US" sz="2000" dirty="0">
                <a:solidFill>
                  <a:schemeClr val="accent2"/>
                </a:solidFill>
              </a:rPr>
              <a:t>(0, 10, (3,3))</a:t>
            </a:r>
          </a:p>
          <a:p>
            <a:r>
              <a:rPr lang="en-US" sz="2000" dirty="0">
                <a:solidFill>
                  <a:schemeClr val="accent2"/>
                </a:solidFill>
              </a:rPr>
              <a:t>[[6 4 3]</a:t>
            </a:r>
          </a:p>
          <a:p>
            <a:r>
              <a:rPr lang="en-US" sz="2000" dirty="0"/>
              <a:t> [1 5 6]</a:t>
            </a:r>
          </a:p>
          <a:p>
            <a:r>
              <a:rPr lang="en-US" sz="2000" dirty="0"/>
              <a:t> [9 8 5]]</a:t>
            </a:r>
            <a:endParaRPr lang="en-US" sz="2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15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 </a:t>
            </a:r>
            <a:endParaRPr lang="en-US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4625039" y="3320367"/>
            <a:ext cx="3149664" cy="2530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39816" y="5845602"/>
            <a:ext cx="66697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arange</a:t>
            </a:r>
            <a:r>
              <a:rPr lang="en-US" dirty="0"/>
              <a:t> is an array-valued version of the built-in Python range function</a:t>
            </a:r>
          </a:p>
        </p:txBody>
      </p:sp>
    </p:spTree>
    <p:extLst>
      <p:ext uri="{BB962C8B-B14F-4D97-AF65-F5344CB8AC3E}">
        <p14:creationId xmlns:p14="http://schemas.microsoft.com/office/powerpoint/2010/main" val="304246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0" y="650875"/>
            <a:ext cx="986631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Array Creation vs. List Creation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23352" y="1744980"/>
            <a:ext cx="9172258" cy="402717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>
                <a:latin typeface="+mn-lt"/>
              </a:rPr>
              <a:t>NumPy</a:t>
            </a:r>
            <a:r>
              <a:rPr lang="en-US" sz="2400" dirty="0">
                <a:latin typeface="+mn-lt"/>
              </a:rPr>
              <a:t>-based algorithms are generally 10 to 100 times faster (or more) than their pure Python counterparts and use significantly less memory.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342900" lvl="1" indent="0">
              <a:buNone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import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numpy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as np</a:t>
            </a:r>
          </a:p>
          <a:p>
            <a:pPr marL="342900" lvl="1" indent="0">
              <a:buNone/>
            </a:pP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my_arr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=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np.arange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(1000000)    </a:t>
            </a:r>
          </a:p>
          <a:p>
            <a:pPr marL="342900" lvl="1" indent="0">
              <a:buNone/>
            </a:pP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my_list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= list(range(1000000))</a:t>
            </a:r>
          </a:p>
          <a:p>
            <a:pPr marL="342900" lvl="1" indent="0">
              <a:buNone/>
            </a:pPr>
            <a:endParaRPr lang="en-US" sz="2000" dirty="0">
              <a:solidFill>
                <a:schemeClr val="accent2"/>
              </a:solidFill>
              <a:latin typeface="+mn-lt"/>
            </a:endParaRPr>
          </a:p>
          <a:p>
            <a:pPr marL="342900" lvl="1" indent="0">
              <a:buNone/>
            </a:pPr>
            <a:r>
              <a:rPr lang="en-US" sz="2000" dirty="0">
                <a:latin typeface="+mn-lt"/>
              </a:rPr>
              <a:t>Note: For efficiency comparison, record the execution time of each of the above array creation actions – better use a loop to create 10 or more same size  arrays/lists and then take average time. </a:t>
            </a:r>
          </a:p>
        </p:txBody>
      </p:sp>
    </p:spTree>
    <p:extLst>
      <p:ext uri="{BB962C8B-B14F-4D97-AF65-F5344CB8AC3E}">
        <p14:creationId xmlns:p14="http://schemas.microsoft.com/office/powerpoint/2010/main" val="58274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365125"/>
            <a:ext cx="9722296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Vectorization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6" y="1484784"/>
            <a:ext cx="10297144" cy="4351338"/>
          </a:xfrm>
        </p:spPr>
        <p:txBody>
          <a:bodyPr/>
          <a:lstStyle/>
          <a:p>
            <a:r>
              <a:rPr lang="en-US" dirty="0">
                <a:latin typeface="+mn-lt"/>
              </a:rPr>
              <a:t>Vectorization: Express batch operations on data without using loops.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988840"/>
            <a:ext cx="7776864" cy="38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95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3522" y="539266"/>
            <a:ext cx="9794304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Arithmetic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with </a:t>
            </a:r>
            <a:r>
              <a:rPr lang="en-US" dirty="0" err="1">
                <a:solidFill>
                  <a:srgbClr val="0070C0"/>
                </a:solidFill>
              </a:rPr>
              <a:t>NumPy</a:t>
            </a:r>
            <a:r>
              <a:rPr lang="en-US" dirty="0">
                <a:solidFill>
                  <a:srgbClr val="0070C0"/>
                </a:solidFill>
              </a:rPr>
              <a:t>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146" y="1397918"/>
            <a:ext cx="9393899" cy="45481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Any arithmetic operations between equal-size arrays applies the operation element-wise:</a:t>
            </a:r>
          </a:p>
        </p:txBody>
      </p:sp>
      <p:sp>
        <p:nvSpPr>
          <p:cNvPr id="7" name="Rectangle 6"/>
          <p:cNvSpPr/>
          <p:nvPr/>
        </p:nvSpPr>
        <p:spPr>
          <a:xfrm>
            <a:off x="1703512" y="2331740"/>
            <a:ext cx="936104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 =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np.array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([[1., 2., 3.], [4., 5., 6.]])</a:t>
            </a:r>
          </a:p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r>
              <a:rPr lang="en-US" sz="2400" dirty="0">
                <a:latin typeface="+mn-lt"/>
              </a:rPr>
              <a:t>[[1. 2. 3.]</a:t>
            </a:r>
          </a:p>
          <a:p>
            <a:r>
              <a:rPr lang="en-US" sz="2400" dirty="0">
                <a:latin typeface="+mn-lt"/>
              </a:rPr>
              <a:t> [4. 5. 6.]]</a:t>
            </a:r>
          </a:p>
          <a:p>
            <a:endParaRPr lang="en-US" sz="900" dirty="0">
              <a:latin typeface="+mn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 *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r>
              <a:rPr lang="en-US" sz="2400" dirty="0">
                <a:latin typeface="+mn-lt"/>
              </a:rPr>
              <a:t>[[ 1.  4.  9.]</a:t>
            </a:r>
          </a:p>
          <a:p>
            <a:r>
              <a:rPr lang="en-US" sz="2400" dirty="0">
                <a:latin typeface="+mn-lt"/>
              </a:rPr>
              <a:t> [16. 25. 36.]]</a:t>
            </a:r>
          </a:p>
          <a:p>
            <a:endParaRPr lang="en-US" sz="900" dirty="0">
              <a:latin typeface="+mn-lt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 -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r>
              <a:rPr lang="en-US" sz="2400" dirty="0">
                <a:latin typeface="+mn-lt"/>
              </a:rPr>
              <a:t>[[0. 0. 0.]</a:t>
            </a:r>
          </a:p>
          <a:p>
            <a:r>
              <a:rPr lang="en-US" sz="2400" dirty="0">
                <a:latin typeface="+mn-lt"/>
              </a:rPr>
              <a:t> [0. 0. 0.]]</a:t>
            </a:r>
          </a:p>
        </p:txBody>
      </p:sp>
    </p:spTree>
    <p:extLst>
      <p:ext uri="{BB962C8B-B14F-4D97-AF65-F5344CB8AC3E}">
        <p14:creationId xmlns:p14="http://schemas.microsoft.com/office/powerpoint/2010/main" val="1110121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8440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7" y="764704"/>
            <a:ext cx="8928993" cy="52565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Arithmetic operations with scalars propagate the scalar argument to each element in the array:</a:t>
            </a:r>
          </a:p>
          <a:p>
            <a:endParaRPr lang="en-US" sz="2400" b="1" dirty="0">
              <a:latin typeface="+mn-lt"/>
            </a:endParaRPr>
          </a:p>
          <a:p>
            <a:endParaRPr lang="en-US" sz="2400" b="1" dirty="0">
              <a:latin typeface="+mn-lt"/>
            </a:endParaRPr>
          </a:p>
          <a:p>
            <a:endParaRPr lang="en-US" sz="2400" b="1" dirty="0">
              <a:latin typeface="+mn-lt"/>
            </a:endParaRPr>
          </a:p>
          <a:p>
            <a:endParaRPr lang="en-US" sz="2400" b="1" dirty="0">
              <a:latin typeface="+mn-lt"/>
            </a:endParaRPr>
          </a:p>
          <a:p>
            <a:r>
              <a:rPr lang="en-US" sz="2000" dirty="0">
                <a:latin typeface="+mn-lt"/>
              </a:rPr>
              <a:t>Comparisons between arrays of the same size yield a Boolean array: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24100" y="1549109"/>
            <a:ext cx="82467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</a:rPr>
              <a:t>arr</a:t>
            </a:r>
            <a:r>
              <a:rPr lang="en-US" sz="1600" dirty="0">
                <a:solidFill>
                  <a:schemeClr val="accent2"/>
                </a:solidFill>
              </a:rPr>
              <a:t> = </a:t>
            </a:r>
            <a:r>
              <a:rPr lang="en-US" sz="1600" dirty="0" err="1">
                <a:solidFill>
                  <a:schemeClr val="accent2"/>
                </a:solidFill>
              </a:rPr>
              <a:t>np.array</a:t>
            </a:r>
            <a:r>
              <a:rPr lang="en-US" sz="1600" dirty="0">
                <a:solidFill>
                  <a:schemeClr val="accent2"/>
                </a:solidFill>
              </a:rPr>
              <a:t>([[1., 2., 3.], [4., 5., 6.]])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print(</a:t>
            </a:r>
            <a:r>
              <a:rPr lang="en-US" sz="1600" dirty="0" err="1">
                <a:solidFill>
                  <a:schemeClr val="accent2"/>
                </a:solidFill>
              </a:rPr>
              <a:t>arr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1600" dirty="0"/>
              <a:t>[[1. 2. 3.]</a:t>
            </a:r>
          </a:p>
          <a:p>
            <a:r>
              <a:rPr lang="en-US" sz="1600" dirty="0"/>
              <a:t> [4. 5. 6.]]</a:t>
            </a:r>
          </a:p>
          <a:p>
            <a:endParaRPr lang="en-US" sz="400" dirty="0"/>
          </a:p>
          <a:p>
            <a:r>
              <a:rPr lang="en-US" sz="1600" dirty="0">
                <a:solidFill>
                  <a:schemeClr val="accent2"/>
                </a:solidFill>
              </a:rPr>
              <a:t>print(</a:t>
            </a:r>
            <a:r>
              <a:rPr lang="en-US" sz="1600" dirty="0" err="1">
                <a:solidFill>
                  <a:schemeClr val="accent2"/>
                </a:solidFill>
              </a:rPr>
              <a:t>arr</a:t>
            </a:r>
            <a:r>
              <a:rPr lang="en-US" sz="1600" dirty="0">
                <a:solidFill>
                  <a:schemeClr val="accent2"/>
                </a:solidFill>
              </a:rPr>
              <a:t> **2)</a:t>
            </a:r>
          </a:p>
          <a:p>
            <a:r>
              <a:rPr lang="en-US" sz="1600" dirty="0"/>
              <a:t>[[ 1.  4.  9.]</a:t>
            </a:r>
          </a:p>
          <a:p>
            <a:r>
              <a:rPr lang="en-US" sz="1600" dirty="0"/>
              <a:t> [16. 25. 36.]]</a:t>
            </a:r>
          </a:p>
          <a:p>
            <a:endParaRPr lang="en-US" sz="1400" dirty="0"/>
          </a:p>
          <a:p>
            <a:endParaRPr lang="en-US" sz="1600" dirty="0"/>
          </a:p>
          <a:p>
            <a:endParaRPr lang="en-US" sz="14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arr2 = </a:t>
            </a:r>
            <a:r>
              <a:rPr lang="en-US" sz="1600" dirty="0" err="1">
                <a:solidFill>
                  <a:schemeClr val="accent2"/>
                </a:solidFill>
              </a:rPr>
              <a:t>np.array</a:t>
            </a:r>
            <a:r>
              <a:rPr lang="en-US" sz="1600" dirty="0">
                <a:solidFill>
                  <a:schemeClr val="accent2"/>
                </a:solidFill>
              </a:rPr>
              <a:t>([[0., 4., 1.], [7., 2., 12.]])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print(arr2)</a:t>
            </a:r>
          </a:p>
          <a:p>
            <a:r>
              <a:rPr lang="da-DK" sz="1600" dirty="0"/>
              <a:t>[[ 0.  4.  1.]</a:t>
            </a:r>
          </a:p>
          <a:p>
            <a:r>
              <a:rPr lang="da-DK" sz="1600" dirty="0"/>
              <a:t> [ 7.  2. 12.]]</a:t>
            </a:r>
          </a:p>
          <a:p>
            <a:endParaRPr lang="en-US" sz="1600" dirty="0">
              <a:solidFill>
                <a:schemeClr val="accent2"/>
              </a:solidFill>
            </a:endParaRPr>
          </a:p>
          <a:p>
            <a:r>
              <a:rPr lang="en-US" sz="1600" dirty="0">
                <a:solidFill>
                  <a:schemeClr val="accent2"/>
                </a:solidFill>
              </a:rPr>
              <a:t>print(arr2 &gt; </a:t>
            </a:r>
            <a:r>
              <a:rPr lang="en-US" sz="1600" dirty="0" err="1">
                <a:solidFill>
                  <a:schemeClr val="accent2"/>
                </a:solidFill>
              </a:rPr>
              <a:t>arr</a:t>
            </a:r>
            <a:r>
              <a:rPr lang="en-US" sz="1600" dirty="0">
                <a:solidFill>
                  <a:schemeClr val="accent2"/>
                </a:solidFill>
              </a:rPr>
              <a:t>)</a:t>
            </a:r>
          </a:p>
          <a:p>
            <a:r>
              <a:rPr lang="da-DK" sz="1600" dirty="0"/>
              <a:t>[[False  True False]</a:t>
            </a:r>
          </a:p>
          <a:p>
            <a:r>
              <a:rPr lang="da-DK" sz="1600" dirty="0"/>
              <a:t> [ True False  True]]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159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365125"/>
            <a:ext cx="9506272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Slicing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527" y="1556792"/>
            <a:ext cx="8624435" cy="4669934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One-dimensional arrays are simple; on the surface they act similarly to Python lists: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7526" y="2708920"/>
            <a:ext cx="8191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 = 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np.arange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(10)</a:t>
            </a:r>
          </a:p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)         	 	</a:t>
            </a:r>
            <a:r>
              <a:rPr lang="en-US" sz="2400" dirty="0">
                <a:latin typeface="+mn-lt"/>
              </a:rPr>
              <a:t># [0 1 2 3 4 5 6 7 8 9]</a:t>
            </a:r>
          </a:p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[5])    	 	</a:t>
            </a:r>
            <a:r>
              <a:rPr lang="en-US" sz="2400" dirty="0">
                <a:latin typeface="+mn-lt"/>
              </a:rPr>
              <a:t>#5</a:t>
            </a:r>
          </a:p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[5:8]) 		</a:t>
            </a:r>
            <a:r>
              <a:rPr lang="en-US" sz="2400" dirty="0">
                <a:latin typeface="+mn-lt"/>
              </a:rPr>
              <a:t>#[5 6 7]</a:t>
            </a:r>
            <a:endParaRPr lang="en-US" sz="2400" dirty="0">
              <a:solidFill>
                <a:srgbClr val="002060"/>
              </a:solidFill>
              <a:latin typeface="+mn-lt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[5:8]</a:t>
            </a:r>
            <a:r>
              <a:rPr lang="en-US" sz="2400" dirty="0">
                <a:solidFill>
                  <a:srgbClr val="002060"/>
                </a:solidFill>
                <a:latin typeface="+mn-lt"/>
              </a:rPr>
              <a:t> = 12			#assignment</a:t>
            </a:r>
          </a:p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2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)      			</a:t>
            </a:r>
            <a:r>
              <a:rPr lang="en-US" sz="2400" dirty="0">
                <a:latin typeface="+mn-lt"/>
              </a:rPr>
              <a:t>#[ 0 1 2 3 4 12 12 12 8 9]</a:t>
            </a:r>
          </a:p>
        </p:txBody>
      </p:sp>
    </p:spTree>
    <p:extLst>
      <p:ext uri="{BB962C8B-B14F-4D97-AF65-F5344CB8AC3E}">
        <p14:creationId xmlns:p14="http://schemas.microsoft.com/office/powerpoint/2010/main" val="67942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464" y="692695"/>
            <a:ext cx="10153128" cy="596936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As you can see, if you assign a scalar value to a slice, as in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arr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[5:8] = 12</a:t>
            </a:r>
            <a:r>
              <a:rPr lang="en-US" sz="2400" dirty="0">
                <a:latin typeface="+mn-lt"/>
              </a:rPr>
              <a:t>, the value is propagated (or </a:t>
            </a:r>
            <a:r>
              <a:rPr lang="en-US" sz="2400" i="1" dirty="0">
                <a:latin typeface="+mn-lt"/>
              </a:rPr>
              <a:t>broadcasted</a:t>
            </a:r>
            <a:r>
              <a:rPr lang="en-US" sz="2400" dirty="0">
                <a:latin typeface="+mn-lt"/>
              </a:rPr>
              <a:t>) to the entire selection.</a:t>
            </a:r>
          </a:p>
          <a:p>
            <a:r>
              <a:rPr lang="en-US" sz="2400" dirty="0">
                <a:latin typeface="+mn-lt"/>
              </a:rPr>
              <a:t>An important first distinction from Python’s built-in lists is that array slices are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views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on the original array.</a:t>
            </a:r>
          </a:p>
          <a:p>
            <a:pPr lvl="1"/>
            <a:r>
              <a:rPr lang="en-US" sz="1800" dirty="0">
                <a:latin typeface="+mn-lt"/>
              </a:rPr>
              <a:t>This means that the data is not copied, and any modifications to the view will be reflected in the source array.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7448" y="3677376"/>
            <a:ext cx="48245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 = </a:t>
            </a:r>
            <a:r>
              <a:rPr lang="en-US" sz="1400" dirty="0" err="1">
                <a:solidFill>
                  <a:srgbClr val="0070C0"/>
                </a:solidFill>
                <a:latin typeface="+mn-lt"/>
              </a:rPr>
              <a:t>np.arange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(10)</a:t>
            </a:r>
          </a:p>
          <a:p>
            <a:r>
              <a:rPr lang="en-US" sz="1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1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)        	 </a:t>
            </a:r>
            <a:r>
              <a:rPr lang="en-US" sz="1400" dirty="0">
                <a:latin typeface="+mn-lt"/>
              </a:rPr>
              <a:t># [0 1 2 3 4 5 6 7 8 9]</a:t>
            </a:r>
            <a:endParaRPr lang="en-US" sz="1400" dirty="0">
              <a:solidFill>
                <a:srgbClr val="002060"/>
              </a:solidFill>
              <a:latin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latin typeface="+mn-lt"/>
              </a:rPr>
              <a:t>arr_slice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 = </a:t>
            </a:r>
            <a:r>
              <a:rPr lang="en-US" sz="1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[5:8]</a:t>
            </a:r>
          </a:p>
          <a:p>
            <a:r>
              <a:rPr lang="en-US" sz="1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1400" dirty="0" err="1">
                <a:solidFill>
                  <a:srgbClr val="0070C0"/>
                </a:solidFill>
                <a:latin typeface="+mn-lt"/>
              </a:rPr>
              <a:t>arr_slice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)           	 </a:t>
            </a:r>
            <a:r>
              <a:rPr lang="en-US" sz="1400" dirty="0">
                <a:latin typeface="+mn-lt"/>
              </a:rPr>
              <a:t># [5 6 7]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+mn-lt"/>
              </a:rPr>
              <a:t>arr_slice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[1] = 12345</a:t>
            </a:r>
          </a:p>
          <a:p>
            <a:r>
              <a:rPr lang="en-US" sz="1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1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)                      	 </a:t>
            </a:r>
            <a:r>
              <a:rPr lang="en-US" sz="1400" dirty="0">
                <a:latin typeface="+mn-lt"/>
              </a:rPr>
              <a:t># [0 1 2 3 4 5 12345 7 8  9]</a:t>
            </a:r>
          </a:p>
          <a:p>
            <a:r>
              <a:rPr lang="en-US" sz="1400" dirty="0" err="1">
                <a:solidFill>
                  <a:srgbClr val="0070C0"/>
                </a:solidFill>
                <a:latin typeface="+mn-lt"/>
              </a:rPr>
              <a:t>arr_slice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[:] = 64</a:t>
            </a:r>
          </a:p>
          <a:p>
            <a:r>
              <a:rPr lang="en-US" sz="1400" dirty="0">
                <a:solidFill>
                  <a:srgbClr val="0070C0"/>
                </a:solidFill>
                <a:latin typeface="+mn-lt"/>
              </a:rPr>
              <a:t>print(</a:t>
            </a:r>
            <a:r>
              <a:rPr lang="en-US" sz="1400" dirty="0" err="1">
                <a:solidFill>
                  <a:srgbClr val="0070C0"/>
                </a:solidFill>
                <a:latin typeface="+mn-lt"/>
              </a:rPr>
              <a:t>arr</a:t>
            </a:r>
            <a:r>
              <a:rPr lang="en-US" sz="1400" dirty="0">
                <a:solidFill>
                  <a:srgbClr val="0070C0"/>
                </a:solidFill>
                <a:latin typeface="+mn-lt"/>
              </a:rPr>
              <a:t>)                     	 </a:t>
            </a:r>
            <a:r>
              <a:rPr lang="en-US" sz="1400" dirty="0">
                <a:latin typeface="+mn-lt"/>
              </a:rPr>
              <a:t># [ 0  1  2  3  4 64 64 64  8  9]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39416" y="3677376"/>
            <a:ext cx="5256584" cy="2062103"/>
          </a:xfrm>
          <a:prstGeom prst="roundRect">
            <a:avLst>
              <a:gd name="adj" fmla="val 155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600056" y="3579239"/>
            <a:ext cx="4248472" cy="216024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44072" y="3831264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#Now check the result of this code</a:t>
            </a:r>
          </a:p>
          <a:p>
            <a:r>
              <a:rPr lang="en-US" sz="1800" dirty="0" err="1">
                <a:solidFill>
                  <a:srgbClr val="0070C0"/>
                </a:solidFill>
              </a:rPr>
              <a:t>lst</a:t>
            </a:r>
            <a:r>
              <a:rPr lang="en-US" sz="1800" dirty="0">
                <a:solidFill>
                  <a:srgbClr val="0070C0"/>
                </a:solidFill>
              </a:rPr>
              <a:t> = list(range(10))</a:t>
            </a:r>
          </a:p>
          <a:p>
            <a:r>
              <a:rPr lang="en-US" sz="1800" dirty="0" err="1">
                <a:solidFill>
                  <a:srgbClr val="0070C0"/>
                </a:solidFill>
              </a:rPr>
              <a:t>lst_slice</a:t>
            </a:r>
            <a:r>
              <a:rPr lang="en-US" sz="1800" dirty="0">
                <a:solidFill>
                  <a:srgbClr val="0070C0"/>
                </a:solidFill>
              </a:rPr>
              <a:t> = </a:t>
            </a:r>
            <a:r>
              <a:rPr lang="en-US" sz="1800" dirty="0" err="1">
                <a:solidFill>
                  <a:srgbClr val="0070C0"/>
                </a:solidFill>
              </a:rPr>
              <a:t>lst</a:t>
            </a:r>
            <a:r>
              <a:rPr lang="en-US" sz="1800" dirty="0">
                <a:solidFill>
                  <a:srgbClr val="0070C0"/>
                </a:solidFill>
              </a:rPr>
              <a:t>[5:8]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print(</a:t>
            </a:r>
            <a:r>
              <a:rPr lang="en-US" sz="1800" dirty="0" err="1">
                <a:solidFill>
                  <a:srgbClr val="0070C0"/>
                </a:solidFill>
              </a:rPr>
              <a:t>lst_slice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</a:p>
          <a:p>
            <a:r>
              <a:rPr lang="en-US" sz="1800" dirty="0" err="1">
                <a:solidFill>
                  <a:srgbClr val="0070C0"/>
                </a:solidFill>
              </a:rPr>
              <a:t>lst_slice</a:t>
            </a:r>
            <a:r>
              <a:rPr lang="en-US" sz="1800" dirty="0">
                <a:solidFill>
                  <a:srgbClr val="0070C0"/>
                </a:solidFill>
              </a:rPr>
              <a:t>[1] = 12345</a:t>
            </a:r>
          </a:p>
          <a:p>
            <a:r>
              <a:rPr lang="en-US" sz="1800" dirty="0">
                <a:solidFill>
                  <a:srgbClr val="0070C0"/>
                </a:solidFill>
              </a:rPr>
              <a:t>print(</a:t>
            </a:r>
            <a:r>
              <a:rPr lang="en-US" sz="1800" dirty="0" err="1">
                <a:solidFill>
                  <a:srgbClr val="0070C0"/>
                </a:solidFill>
              </a:rPr>
              <a:t>lst</a:t>
            </a:r>
            <a:r>
              <a:rPr lang="en-US" sz="1800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4575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6420" y="365125"/>
            <a:ext cx="951738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457" y="1527045"/>
            <a:ext cx="9577064" cy="5135012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In a two-dimensional array, the elements at each index are no longer scalars but rather one-dimensional arrays: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Thus, individual elements can be accessed recursively. But that is a bit too much work, so you can pass a comma-separated list of indices to select individual elements.</a:t>
            </a:r>
          </a:p>
          <a:p>
            <a:r>
              <a:rPr lang="en-US" dirty="0">
                <a:latin typeface="+mn-lt"/>
              </a:rPr>
              <a:t>These are equivalent: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8998" y="2169428"/>
            <a:ext cx="79592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arr2d = </a:t>
            </a:r>
            <a:r>
              <a:rPr lang="en-US" sz="2000" dirty="0" err="1">
                <a:solidFill>
                  <a:srgbClr val="0070C0"/>
                </a:solidFill>
              </a:rPr>
              <a:t>np.array</a:t>
            </a:r>
            <a:r>
              <a:rPr lang="en-US" sz="2000" dirty="0">
                <a:solidFill>
                  <a:srgbClr val="0070C0"/>
                </a:solidFill>
              </a:rPr>
              <a:t>([[1, 2, 3], [4, 5, 6], [7, 8, 9]])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print(arr2d[2])         # [7 8 9]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endParaRPr lang="en-US" sz="20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print(arr2d[0][2])       </a:t>
            </a:r>
            <a:r>
              <a:rPr lang="en-US" sz="2000" dirty="0">
                <a:solidFill>
                  <a:srgbClr val="002060"/>
                </a:solidFill>
              </a:rPr>
              <a:t>#3</a:t>
            </a:r>
          </a:p>
          <a:p>
            <a:r>
              <a:rPr lang="en-US" sz="2000" dirty="0">
                <a:solidFill>
                  <a:srgbClr val="0070C0"/>
                </a:solidFill>
              </a:rPr>
              <a:t>print(arr2d[0, 2])       </a:t>
            </a:r>
            <a:r>
              <a:rPr lang="en-US" sz="2000" dirty="0">
                <a:solidFill>
                  <a:srgbClr val="002060"/>
                </a:solidFill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14074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365125"/>
            <a:ext cx="9722296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Activity #1: </a:t>
            </a:r>
            <a:r>
              <a:rPr lang="en-US" sz="4000" dirty="0"/>
              <a:t>Show the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890" y="1600201"/>
            <a:ext cx="9658349" cy="3657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Create a one-dimensional array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arr1d</a:t>
            </a:r>
            <a:r>
              <a:rPr lang="en-US" sz="2000" dirty="0">
                <a:latin typeface="+mn-lt"/>
              </a:rPr>
              <a:t> of </a:t>
            </a:r>
            <a:r>
              <a:rPr lang="en-US" sz="2000" dirty="0">
                <a:solidFill>
                  <a:srgbClr val="00B050"/>
                </a:solidFill>
                <a:latin typeface="+mn-lt"/>
              </a:rPr>
              <a:t>12</a:t>
            </a:r>
            <a:r>
              <a:rPr lang="en-US" sz="2000" dirty="0">
                <a:latin typeface="+mn-lt"/>
              </a:rPr>
              <a:t> elements using </a:t>
            </a:r>
            <a:r>
              <a:rPr lang="en-US" sz="2000" i="1" dirty="0" err="1">
                <a:solidFill>
                  <a:srgbClr val="00B050"/>
                </a:solidFill>
                <a:latin typeface="+mn-lt"/>
              </a:rPr>
              <a:t>arange</a:t>
            </a:r>
            <a:r>
              <a:rPr lang="en-US" sz="2000" i="1" dirty="0">
                <a:solidFill>
                  <a:srgbClr val="00B050"/>
                </a:solidFill>
                <a:latin typeface="+mn-lt"/>
              </a:rPr>
              <a:t>, </a:t>
            </a:r>
            <a:r>
              <a:rPr lang="en-US" sz="2000" dirty="0">
                <a:latin typeface="+mn-lt"/>
              </a:rPr>
              <a:t>a two-dimensional array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arr2d</a:t>
            </a:r>
            <a:r>
              <a:rPr lang="en-US" sz="2000" dirty="0">
                <a:latin typeface="+mn-lt"/>
              </a:rPr>
              <a:t> of from the list [[1,2,3],[6,5,4]], print out these two arrays.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Create a slice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sz="2000" dirty="0">
                <a:latin typeface="+mn-lt"/>
              </a:rPr>
              <a:t> of [4,5,6] from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arr1d</a:t>
            </a:r>
            <a:r>
              <a:rPr lang="en-US" sz="2000" dirty="0">
                <a:latin typeface="+mn-lt"/>
              </a:rPr>
              <a:t>, set </a:t>
            </a:r>
            <a:r>
              <a:rPr lang="en-US" sz="2000" dirty="0">
                <a:solidFill>
                  <a:srgbClr val="00B050"/>
                </a:solidFill>
                <a:latin typeface="+mn-lt"/>
              </a:rPr>
              <a:t>s[1] = 0</a:t>
            </a:r>
            <a:r>
              <a:rPr lang="en-US" sz="2000" dirty="0">
                <a:latin typeface="+mn-lt"/>
              </a:rPr>
              <a:t>, print out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s</a:t>
            </a:r>
            <a:r>
              <a:rPr lang="en-US" sz="2000" dirty="0">
                <a:latin typeface="+mn-lt"/>
              </a:rPr>
              <a:t> as well as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arr1d</a:t>
            </a:r>
            <a:r>
              <a:rPr lang="en-US" sz="2000" i="1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Apply </a:t>
            </a:r>
            <a:r>
              <a:rPr lang="en-US" sz="2000" dirty="0" err="1">
                <a:latin typeface="+mn-lt"/>
              </a:rPr>
              <a:t>vectorized</a:t>
            </a:r>
            <a:r>
              <a:rPr lang="en-US" sz="2000" dirty="0">
                <a:latin typeface="+mn-lt"/>
              </a:rPr>
              <a:t> computation of </a:t>
            </a:r>
            <a:r>
              <a:rPr lang="en-US" sz="2000" i="1" dirty="0">
                <a:solidFill>
                  <a:srgbClr val="00B050"/>
                </a:solidFill>
                <a:latin typeface="+mn-lt"/>
              </a:rPr>
              <a:t>factorial</a:t>
            </a:r>
            <a:r>
              <a:rPr lang="en-US" sz="2000" dirty="0">
                <a:latin typeface="+mn-lt"/>
              </a:rPr>
              <a:t> to each element of </a:t>
            </a:r>
            <a:r>
              <a:rPr lang="en-US" sz="2000" i="1" dirty="0">
                <a:solidFill>
                  <a:srgbClr val="FF0000"/>
                </a:solidFill>
                <a:latin typeface="+mn-lt"/>
              </a:rPr>
              <a:t>arr2d</a:t>
            </a:r>
            <a:r>
              <a:rPr lang="en-US" sz="2000" dirty="0">
                <a:latin typeface="+mn-lt"/>
              </a:rPr>
              <a:t>.  </a:t>
            </a: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62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3238" y="731498"/>
            <a:ext cx="986631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Python Libraries for 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4" y="1772784"/>
            <a:ext cx="9618028" cy="439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+mn-lt"/>
              </a:rPr>
              <a:t>Popular Python toolboxes/libraries for data analytics</a:t>
            </a:r>
          </a:p>
          <a:p>
            <a:pPr lvl="1"/>
            <a:r>
              <a:rPr lang="en-US" sz="1800" dirty="0" err="1">
                <a:solidFill>
                  <a:srgbClr val="FF0000"/>
                </a:solidFill>
                <a:latin typeface="+mn-lt"/>
              </a:rPr>
              <a:t>NumPy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SciPy  (</a:t>
            </a:r>
            <a:r>
              <a:rPr lang="en-US" sz="1800" dirty="0">
                <a:latin typeface="+mn-lt"/>
                <a:hlinkClick r:id="rId2"/>
              </a:rPr>
              <a:t>https://www.scipy-lectures.org/</a:t>
            </a:r>
            <a:r>
              <a:rPr lang="en-US" sz="1800" dirty="0">
                <a:latin typeface="+mn-lt"/>
              </a:rPr>
              <a:t> )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latin typeface="+mn-lt"/>
              </a:rPr>
              <a:t>Pandas</a:t>
            </a:r>
          </a:p>
          <a:p>
            <a:pPr lvl="1"/>
            <a:r>
              <a:rPr lang="en-US" sz="1800" dirty="0" err="1">
                <a:latin typeface="+mn-lt"/>
              </a:rPr>
              <a:t>SciKit</a:t>
            </a:r>
            <a:r>
              <a:rPr lang="en-US" sz="1800" dirty="0">
                <a:latin typeface="+mn-lt"/>
              </a:rPr>
              <a:t>-Learn</a:t>
            </a:r>
          </a:p>
          <a:p>
            <a:pPr marL="342900" lvl="1" indent="0">
              <a:buNone/>
            </a:pPr>
            <a:endParaRPr lang="en-US" sz="1800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Visualization libraries</a:t>
            </a:r>
          </a:p>
          <a:p>
            <a:pPr lvl="1"/>
            <a:r>
              <a:rPr lang="en-US" sz="1800" dirty="0" err="1">
                <a:latin typeface="+mn-lt"/>
              </a:rPr>
              <a:t>Matplotlib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Pyplot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 err="1">
                <a:latin typeface="+mn-lt"/>
              </a:rPr>
              <a:t>Seaborn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>
                <a:latin typeface="+mn-lt"/>
                <a:hlinkClick r:id="rId3"/>
              </a:rPr>
              <a:t>https://seaborn.pydata.org/tutorial.html</a:t>
            </a:r>
            <a:r>
              <a:rPr lang="en-US" sz="1800" dirty="0">
                <a:latin typeface="+mn-lt"/>
              </a:rPr>
              <a:t>  </a:t>
            </a:r>
          </a:p>
          <a:p>
            <a:pPr marL="342900" lvl="1" indent="0">
              <a:buNone/>
            </a:pPr>
            <a:endParaRPr lang="en-US" sz="1800" dirty="0">
              <a:solidFill>
                <a:srgbClr val="0070C0"/>
              </a:solidFill>
              <a:latin typeface="+mn-lt"/>
            </a:endParaRPr>
          </a:p>
          <a:p>
            <a:pPr marL="342900" lvl="1" indent="0">
              <a:buNone/>
            </a:pPr>
            <a:r>
              <a:rPr lang="en-US" sz="1800" dirty="0">
                <a:latin typeface="+mn-lt"/>
              </a:rPr>
              <a:t>and many more …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E07E41-6254-45CC-AD62-0DC7F7AF7CBE}"/>
              </a:ext>
            </a:extLst>
          </p:cNvPr>
          <p:cNvSpPr/>
          <p:nvPr/>
        </p:nvSpPr>
        <p:spPr>
          <a:xfrm>
            <a:off x="7409294" y="2996952"/>
            <a:ext cx="3672408" cy="15121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Anaconda contains all these libraries  </a:t>
            </a:r>
          </a:p>
        </p:txBody>
      </p:sp>
    </p:spTree>
    <p:extLst>
      <p:ext uri="{BB962C8B-B14F-4D97-AF65-F5344CB8AC3E}">
        <p14:creationId xmlns:p14="http://schemas.microsoft.com/office/powerpoint/2010/main" val="3843093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904049"/>
            <a:ext cx="9747250" cy="193528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Part II: Introduction to Panda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503E9-DAF1-2049-A835-CBB14196315D}"/>
              </a:ext>
            </a:extLst>
          </p:cNvPr>
          <p:cNvSpPr txBox="1"/>
          <p:nvPr/>
        </p:nvSpPr>
        <p:spPr>
          <a:xfrm>
            <a:off x="3264838" y="4736512"/>
            <a:ext cx="6153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Link: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  <a:hlinkClick r:id="rId2"/>
              </a:rPr>
              <a:t>http://pandas.pydata.org/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89DAD2-DE0D-404F-BCD8-8F69A942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60" y="1120140"/>
            <a:ext cx="2129790" cy="12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7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064" y="536575"/>
            <a:ext cx="9722296" cy="80073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4400" i="1" dirty="0">
                <a:solidFill>
                  <a:srgbClr val="0070C0"/>
                </a:solidFill>
              </a:rPr>
              <a:t>Pandas: </a:t>
            </a:r>
            <a:r>
              <a:rPr lang="en-US" sz="4400" dirty="0">
                <a:solidFill>
                  <a:srgbClr val="0070C0"/>
                </a:solidFill>
              </a:rPr>
              <a:t>Python Data Analysis Library</a:t>
            </a:r>
            <a:br>
              <a:rPr lang="en-US" sz="6000" i="1" dirty="0">
                <a:solidFill>
                  <a:srgbClr val="FF000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740" y="1840230"/>
            <a:ext cx="10155872" cy="407099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endParaRPr lang="en-US" dirty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adds data structures and tools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designed to work with </a:t>
            </a:r>
            <a:r>
              <a:rPr lang="en-US" sz="2400" dirty="0">
                <a:solidFill>
                  <a:srgbClr val="00B050"/>
                </a:solidFill>
                <a:latin typeface="+mn-lt"/>
              </a:rPr>
              <a:t>table-like data</a:t>
            </a:r>
            <a:r>
              <a:rPr lang="en-US" sz="2400" dirty="0">
                <a:solidFill>
                  <a:srgbClr val="0070C0"/>
                </a:solidFill>
                <a:latin typeface="+mn-lt"/>
              </a:rPr>
              <a:t> </a:t>
            </a:r>
            <a:endParaRPr lang="en-US" sz="2400" dirty="0">
              <a:latin typeface="+mn-lt"/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400" dirty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en-US" sz="2400" dirty="0">
                <a:latin typeface="+mn-lt"/>
              </a:rPr>
              <a:t>provides </a:t>
            </a:r>
            <a:r>
              <a:rPr lang="en-US" sz="2400" dirty="0">
                <a:solidFill>
                  <a:srgbClr val="00B050"/>
                </a:solidFill>
                <a:latin typeface="+mn-lt"/>
              </a:rPr>
              <a:t>tools for data manipulation</a:t>
            </a:r>
            <a:r>
              <a:rPr lang="en-US" sz="2400" dirty="0">
                <a:latin typeface="+mn-lt"/>
              </a:rPr>
              <a:t>: reshaping, merging, sorting, slicing, aggregation etc.</a:t>
            </a:r>
          </a:p>
          <a:p>
            <a:pPr lvl="1">
              <a:spcBef>
                <a:spcPts val="0"/>
              </a:spcBef>
            </a:pPr>
            <a:endParaRPr lang="en-US" sz="2400" dirty="0">
              <a:latin typeface="+mn-lt"/>
            </a:endParaRPr>
          </a:p>
          <a:p>
            <a:pPr lvl="1">
              <a:spcBef>
                <a:spcPts val="0"/>
              </a:spcBef>
            </a:pPr>
            <a:r>
              <a:rPr lang="en-US" sz="2400" dirty="0">
                <a:latin typeface="+mn-lt"/>
              </a:rPr>
              <a:t>allows </a:t>
            </a:r>
            <a:r>
              <a:rPr lang="en-US" sz="2400" dirty="0">
                <a:solidFill>
                  <a:srgbClr val="00B050"/>
                </a:solidFill>
                <a:latin typeface="+mn-lt"/>
              </a:rPr>
              <a:t>handling missing data</a:t>
            </a:r>
          </a:p>
        </p:txBody>
      </p:sp>
    </p:spTree>
    <p:extLst>
      <p:ext uri="{BB962C8B-B14F-4D97-AF65-F5344CB8AC3E}">
        <p14:creationId xmlns:p14="http://schemas.microsoft.com/office/powerpoint/2010/main" val="276190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60" y="582295"/>
            <a:ext cx="957828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890" y="1680210"/>
            <a:ext cx="10007282" cy="4128142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Created by Wes McKinney in 2008, now maintained by many others. </a:t>
            </a:r>
          </a:p>
          <a:p>
            <a:pPr lvl="1"/>
            <a:r>
              <a:rPr lang="en-US" sz="2000" dirty="0">
                <a:latin typeface="+mn-lt"/>
              </a:rPr>
              <a:t>Author of one of the textbooks: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Python for Data Analysis</a:t>
            </a:r>
          </a:p>
          <a:p>
            <a:r>
              <a:rPr lang="en-US" sz="2400" dirty="0">
                <a:latin typeface="+mn-lt"/>
              </a:rPr>
              <a:t>Powerful and productive Python data analysis and Management Library</a:t>
            </a:r>
          </a:p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Panel Data System</a:t>
            </a:r>
          </a:p>
          <a:p>
            <a:pPr lvl="1"/>
            <a:r>
              <a:rPr lang="en-US" sz="2000" dirty="0">
                <a:latin typeface="+mn-lt"/>
              </a:rPr>
              <a:t>The name is derived from the term "panel data", an econometrics term for data sets that include both time-series and cross-sectional data</a:t>
            </a:r>
          </a:p>
          <a:p>
            <a:r>
              <a:rPr lang="en-US" sz="2400" dirty="0">
                <a:latin typeface="+mn-lt"/>
              </a:rPr>
              <a:t>Its an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open source </a:t>
            </a:r>
            <a:r>
              <a:rPr lang="en-US" sz="2400" dirty="0">
                <a:latin typeface="+mn-lt"/>
              </a:rPr>
              <a:t>product.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53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630358" y="1623897"/>
            <a:ext cx="945674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</a:rPr>
              <a:t>Data Preparation</a:t>
            </a:r>
          </a:p>
          <a:p>
            <a:r>
              <a:rPr lang="en-US" sz="2800" dirty="0"/>
              <a:t>	</a:t>
            </a:r>
            <a:r>
              <a:rPr lang="en-US" sz="2400" dirty="0">
                <a:latin typeface="+mn-lt"/>
              </a:rPr>
              <a:t>Reading Data</a:t>
            </a:r>
            <a:endParaRPr lang="en-US" sz="2400" dirty="0"/>
          </a:p>
          <a:p>
            <a:r>
              <a:rPr lang="en-US" sz="2400" dirty="0">
                <a:latin typeface="+mn-lt"/>
              </a:rPr>
              <a:t>	Selecting and Filtering the Data</a:t>
            </a:r>
            <a:endParaRPr lang="en-US" sz="2400" dirty="0"/>
          </a:p>
          <a:p>
            <a:r>
              <a:rPr lang="en-US" sz="2400" dirty="0">
                <a:latin typeface="+mn-lt"/>
              </a:rPr>
              <a:t>	Data manipulation: e.g. sorting, grouping, rearranging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30358" y="5473006"/>
            <a:ext cx="6073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Visualization</a:t>
            </a:r>
          </a:p>
          <a:p>
            <a:r>
              <a:rPr lang="en-US" sz="2800" dirty="0">
                <a:latin typeface="+mn-lt"/>
              </a:rPr>
              <a:t>	Plotting the data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30358" y="3657124"/>
            <a:ext cx="83480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analysis </a:t>
            </a:r>
          </a:p>
          <a:p>
            <a:r>
              <a:rPr lang="en-US" sz="2800" dirty="0">
                <a:latin typeface="+mn-lt"/>
              </a:rPr>
              <a:t>	Descriptive statistics  </a:t>
            </a:r>
          </a:p>
          <a:p>
            <a:r>
              <a:rPr lang="en-US" sz="2800" dirty="0"/>
              <a:t>	Inferential statistics</a:t>
            </a:r>
          </a:p>
          <a:p>
            <a:r>
              <a:rPr lang="en-US" sz="2800" dirty="0">
                <a:latin typeface="+mn-lt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91544" y="5085184"/>
            <a:ext cx="486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A61E10-164A-4A33-BE21-B171E6001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530" y="638585"/>
            <a:ext cx="9506272" cy="71015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What we use Pandas for?</a:t>
            </a:r>
          </a:p>
        </p:txBody>
      </p:sp>
    </p:spTree>
    <p:extLst>
      <p:ext uri="{BB962C8B-B14F-4D97-AF65-F5344CB8AC3E}">
        <p14:creationId xmlns:p14="http://schemas.microsoft.com/office/powerpoint/2010/main" val="343688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571091"/>
            <a:ext cx="957828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Pandas: key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0485" y="1746631"/>
            <a:ext cx="8915400" cy="3777622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It is built on top of </a:t>
            </a:r>
            <a:r>
              <a:rPr lang="en-US" sz="2400" dirty="0" err="1">
                <a:latin typeface="+mn-lt"/>
              </a:rPr>
              <a:t>NumPy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Key components provided by Pandas: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n-lt"/>
              </a:rPr>
              <a:t>Series </a:t>
            </a:r>
          </a:p>
          <a:p>
            <a:pPr lvl="1"/>
            <a:r>
              <a:rPr lang="en-US" sz="2000" dirty="0" err="1">
                <a:solidFill>
                  <a:srgbClr val="FF0000"/>
                </a:solidFill>
                <a:latin typeface="+mn-lt"/>
              </a:rPr>
              <a:t>DataFrame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21010" y="4780969"/>
            <a:ext cx="8166733" cy="707886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from pandas import Series, </a:t>
            </a:r>
            <a:r>
              <a:rPr lang="en-US" sz="2000" dirty="0" err="1"/>
              <a:t>DataFrame</a:t>
            </a:r>
            <a:endParaRPr lang="en-US" sz="2000" dirty="0"/>
          </a:p>
          <a:p>
            <a:r>
              <a:rPr lang="en-US" sz="2000" dirty="0"/>
              <a:t>import pandas as </a:t>
            </a:r>
            <a:r>
              <a:rPr lang="en-US" sz="2000" dirty="0" err="1"/>
              <a:t>pd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835954" y="3933056"/>
            <a:ext cx="91368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</a:rPr>
              <a:t>From now on: </a:t>
            </a:r>
            <a:r>
              <a:rPr lang="en-US" sz="2800" dirty="0">
                <a:solidFill>
                  <a:srgbClr val="000080"/>
                </a:solidFill>
                <a:latin typeface="+mn-lt"/>
              </a:rPr>
              <a:t>(always put on top of your code) </a:t>
            </a:r>
          </a:p>
          <a:p>
            <a:endParaRPr lang="en-US" sz="2800" b="1" dirty="0">
              <a:solidFill>
                <a:srgbClr val="00008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931195" y="1656042"/>
            <a:ext cx="3817640" cy="1247178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26544" y="1720433"/>
            <a:ext cx="3888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Note: Due to constant change of software versions some codes </a:t>
            </a:r>
            <a:r>
              <a:rPr lang="en-US" sz="1600" dirty="0">
                <a:solidFill>
                  <a:schemeClr val="bg1"/>
                </a:solidFill>
              </a:rPr>
              <a:t>used here 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may be outdated. Students are encouraged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1532816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7E51B-66EF-224E-9A14-3EDF727C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27" y="612680"/>
            <a:ext cx="5027344" cy="770350"/>
          </a:xfrm>
        </p:spPr>
        <p:txBody>
          <a:bodyPr/>
          <a:lstStyle/>
          <a:p>
            <a:r>
              <a:rPr lang="en-US" dirty="0"/>
              <a:t>Series vs.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B189F-5923-5142-94CA-24537404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108" y="1608684"/>
            <a:ext cx="5298122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42729"/>
                </a:solidFill>
                <a:effectLst/>
              </a:rPr>
              <a:t>Series</a:t>
            </a:r>
          </a:p>
          <a:p>
            <a:pPr lvl="1"/>
            <a:r>
              <a:rPr lang="en-US" sz="1800" dirty="0"/>
              <a:t>one-dimensional labeled array capable of holding data of any type. The axis labels are collectively called index.</a:t>
            </a:r>
          </a:p>
          <a:p>
            <a:r>
              <a:rPr lang="en-US" sz="2000" b="0" i="0" dirty="0" err="1">
                <a:solidFill>
                  <a:srgbClr val="242729"/>
                </a:solidFill>
                <a:effectLst/>
              </a:rPr>
              <a:t>DataFrame</a:t>
            </a:r>
            <a:endParaRPr lang="en-US" sz="2000" b="0" i="0" dirty="0">
              <a:solidFill>
                <a:srgbClr val="242729"/>
              </a:solidFill>
              <a:effectLst/>
            </a:endParaRPr>
          </a:p>
          <a:p>
            <a:pPr lvl="1"/>
            <a:r>
              <a:rPr lang="en-US" sz="1800" b="0" i="0" dirty="0">
                <a:solidFill>
                  <a:srgbClr val="242729"/>
                </a:solidFill>
                <a:effectLst/>
              </a:rPr>
              <a:t>Two-dimensional size-mutable, potentially heterogeneous tabular data structure with labeled axes (rows and columns).  </a:t>
            </a:r>
            <a:r>
              <a:rPr lang="en-US" sz="1800" i="0" dirty="0">
                <a:solidFill>
                  <a:srgbClr val="242729"/>
                </a:solidFill>
                <a:effectLst/>
              </a:rPr>
              <a:t>Can be thought of as </a:t>
            </a:r>
            <a:r>
              <a:rPr lang="en-US" sz="1800" i="0" dirty="0">
                <a:solidFill>
                  <a:srgbClr val="00B050"/>
                </a:solidFill>
                <a:effectLst/>
              </a:rPr>
              <a:t>a </a:t>
            </a:r>
            <a:r>
              <a:rPr lang="en-US" sz="1800" i="0" dirty="0" err="1">
                <a:solidFill>
                  <a:srgbClr val="00B050"/>
                </a:solidFill>
                <a:effectLst/>
              </a:rPr>
              <a:t>dict</a:t>
            </a:r>
            <a:r>
              <a:rPr lang="en-US" sz="1800" i="0" dirty="0">
                <a:solidFill>
                  <a:srgbClr val="00B050"/>
                </a:solidFill>
                <a:effectLst/>
              </a:rPr>
              <a:t>-like container for Series objects. </a:t>
            </a:r>
            <a:endParaRPr lang="en-US" sz="18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5860E-B017-1748-B671-6B2CA6FCC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612680"/>
            <a:ext cx="5080000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08630-8DC3-E344-BB00-8E990F8B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0" y="3584480"/>
            <a:ext cx="5080000" cy="313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01A556-0CEB-1343-A126-AA864713114B}"/>
              </a:ext>
            </a:extLst>
          </p:cNvPr>
          <p:cNvSpPr/>
          <p:nvPr/>
        </p:nvSpPr>
        <p:spPr>
          <a:xfrm>
            <a:off x="3859530" y="6248503"/>
            <a:ext cx="3684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https://www.geeksforgeeks.org/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515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288" y="584877"/>
            <a:ext cx="9794304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Reading data using pandas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5958" y="1702118"/>
            <a:ext cx="7701200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  <a:cs typeface="Times New Roman" panose="02020603050405020304" pitchFamily="18" charset="0"/>
              </a:rPr>
              <a:t>#Read csv file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=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pd.read_csv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("Salaries.csv")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4040" y="2852936"/>
            <a:ext cx="1094521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There is a number of pandas commands to read other data formats: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pd.read_excel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('myfile.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xlsx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',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sheet_name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='Sheet1',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index_col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=None,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na_values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=['NA'])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pd.read_stata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('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myfile.dta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')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pd.read_sas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('myfile.sas7bdat')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pd.read_hdf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('myfile.h5','df’)</a:t>
            </a:r>
            <a:r>
              <a:rPr lang="en-US" sz="2400" dirty="0">
                <a:latin typeface="+mn-lt"/>
                <a:cs typeface="Courier New" panose="02070309020205020404" pitchFamily="49" charset="0"/>
              </a:rPr>
              <a:t>	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13210" y="552409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Salaries.csv available to download from Reference 1 </a:t>
            </a:r>
            <a:r>
              <a:rPr lang="en-US" dirty="0" err="1"/>
              <a:t>Github</a:t>
            </a:r>
            <a:r>
              <a:rPr lang="en-US" dirty="0"/>
              <a:t> link.</a:t>
            </a:r>
          </a:p>
        </p:txBody>
      </p:sp>
    </p:spTree>
    <p:extLst>
      <p:ext uri="{BB962C8B-B14F-4D97-AF65-F5344CB8AC3E}">
        <p14:creationId xmlns:p14="http://schemas.microsoft.com/office/powerpoint/2010/main" val="2785440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605155"/>
            <a:ext cx="9650288" cy="88074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Exploring data frames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91544" y="1772816"/>
            <a:ext cx="8121998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  <a:cs typeface="Courier New" panose="02070309020205020404" pitchFamily="49" charset="0"/>
              </a:rPr>
              <a:t>#List first 5 records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df.head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780928"/>
            <a:ext cx="5616624" cy="30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9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548680"/>
            <a:ext cx="957828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Activity #2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9324" y="2236881"/>
            <a:ext cx="8926356" cy="207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Try to read the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first 10, 20, 50 records</a:t>
            </a:r>
            <a:r>
              <a:rPr lang="en-US" sz="2800" dirty="0">
                <a:latin typeface="+mn-lt"/>
              </a:rPr>
              <a:t>;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Discussion: How to view the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last few records</a:t>
            </a:r>
            <a:r>
              <a:rPr lang="en-US" sz="2800" dirty="0">
                <a:latin typeface="+mn-lt"/>
              </a:rPr>
              <a:t>?             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107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632" y="365125"/>
            <a:ext cx="8570168" cy="831627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 data types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199456" y="1196752"/>
          <a:ext cx="9865096" cy="4808465"/>
        </p:xfrm>
        <a:graphic>
          <a:graphicData uri="http://schemas.openxmlformats.org/drawingml/2006/table">
            <a:tbl>
              <a:tblPr/>
              <a:tblGrid>
                <a:gridCol w="2883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1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2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dirty="0">
                          <a:effectLst/>
                        </a:rPr>
                        <a:t>Pandas Type</a:t>
                      </a:r>
                    </a:p>
                  </a:txBody>
                  <a:tcPr marL="39799" marR="39799" marT="39799" marB="3979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>
                          <a:effectLst/>
                        </a:rPr>
                        <a:t>Native Python Type</a:t>
                      </a:r>
                    </a:p>
                  </a:txBody>
                  <a:tcPr marL="39799" marR="39799" marT="39799" marB="3979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dirty="0">
                          <a:effectLst/>
                        </a:rPr>
                        <a:t>Description</a:t>
                      </a:r>
                    </a:p>
                  </a:txBody>
                  <a:tcPr marL="39799" marR="39799" marT="39799" marB="3979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968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object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string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The most general dtype. Will be assigned to your column if column has mixed types (numbers and strings).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21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int64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 err="1">
                          <a:effectLst/>
                        </a:rPr>
                        <a:t>int</a:t>
                      </a:r>
                      <a:endParaRPr lang="en-US" sz="1800" dirty="0">
                        <a:effectLst/>
                      </a:endParaRP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Numeric characters. 64 refers to the memory allocated to hold this character.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15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float64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float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Numeric characters with decimals. If a column contains numbers and </a:t>
                      </a:r>
                      <a:r>
                        <a:rPr lang="en-US" sz="1800" dirty="0" err="1">
                          <a:effectLst/>
                        </a:rPr>
                        <a:t>NaNs</a:t>
                      </a:r>
                      <a:r>
                        <a:rPr lang="en-US" sz="1800" dirty="0">
                          <a:effectLst/>
                        </a:rPr>
                        <a:t>(see below), pandas will default to float64, in case your missing value has a decimal.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821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</a:rPr>
                        <a:t>datetime64, timedelta[ns]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N/A (but see the </a:t>
                      </a:r>
                      <a:r>
                        <a:rPr lang="en-US" sz="1800" u="none" strike="noStrike" dirty="0" err="1">
                          <a:solidFill>
                            <a:srgbClr val="337AB7"/>
                          </a:solidFill>
                          <a:effectLst/>
                          <a:hlinkClick r:id="rId2"/>
                        </a:rPr>
                        <a:t>datetime</a:t>
                      </a:r>
                      <a:r>
                        <a:rPr lang="en-US" sz="1800" dirty="0">
                          <a:effectLst/>
                        </a:rPr>
                        <a:t> module in Python’s standard library)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Values meant to hold time data. Look into these for time series experiments.</a:t>
                      </a:r>
                    </a:p>
                  </a:txBody>
                  <a:tcPr marL="39799" marR="39799" marT="39799" marB="39799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159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904049"/>
            <a:ext cx="9747250" cy="193528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Part I: Introduction to </a:t>
            </a:r>
            <a:r>
              <a:rPr lang="en-US" sz="4800" dirty="0" err="1">
                <a:solidFill>
                  <a:srgbClr val="0070C0"/>
                </a:solidFill>
              </a:rPr>
              <a:t>Numpy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Link: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+mn-lt"/>
                <a:hlinkClick r:id="rId2"/>
              </a:rPr>
              <a:t>http://numpy.org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1155858"/>
            <a:ext cx="3268806" cy="11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1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365125"/>
            <a:ext cx="929024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 data types: Examples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9576" y="1583326"/>
            <a:ext cx="7701200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#Check a particular column type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['salary'].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dtype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9576" y="2529740"/>
            <a:ext cx="588195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Output: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dtype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('int64')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52881" y="3200771"/>
            <a:ext cx="7701200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  <a:cs typeface="Times New Roman" panose="02020603050405020304" pitchFamily="18" charset="0"/>
              </a:rPr>
              <a:t>#Check types for all the columns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df.dtypes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15480" y="4025609"/>
            <a:ext cx="7840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	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Output: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31704" y="4199220"/>
            <a:ext cx="242091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            </a:t>
            </a:r>
          </a:p>
          <a:p>
            <a:r>
              <a:rPr lang="en-US" dirty="0"/>
              <a:t>discipline  </a:t>
            </a:r>
          </a:p>
          <a:p>
            <a:r>
              <a:rPr lang="en-US" dirty="0" err="1"/>
              <a:t>phd</a:t>
            </a:r>
            <a:r>
              <a:rPr lang="en-US" dirty="0"/>
              <a:t> </a:t>
            </a:r>
          </a:p>
          <a:p>
            <a:r>
              <a:rPr lang="en-US" dirty="0"/>
              <a:t>service      </a:t>
            </a:r>
          </a:p>
          <a:p>
            <a:r>
              <a:rPr lang="en-US" dirty="0"/>
              <a:t>sex              </a:t>
            </a:r>
          </a:p>
          <a:p>
            <a:r>
              <a:rPr lang="en-US" dirty="0"/>
              <a:t>salary         </a:t>
            </a:r>
          </a:p>
          <a:p>
            <a:r>
              <a:rPr lang="en-US" dirty="0" err="1"/>
              <a:t>dtype</a:t>
            </a:r>
            <a:r>
              <a:rPr lang="en-US" dirty="0"/>
              <a:t>: object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93023" y="4179578"/>
            <a:ext cx="2420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object</a:t>
            </a:r>
          </a:p>
          <a:p>
            <a:r>
              <a:rPr lang="en-US" dirty="0"/>
              <a:t>int64</a:t>
            </a:r>
          </a:p>
          <a:p>
            <a:r>
              <a:rPr lang="en-US" dirty="0"/>
              <a:t>int64</a:t>
            </a:r>
          </a:p>
          <a:p>
            <a:r>
              <a:rPr lang="en-US" dirty="0"/>
              <a:t>object</a:t>
            </a:r>
          </a:p>
          <a:p>
            <a:r>
              <a:rPr lang="en-US" dirty="0"/>
              <a:t>int64</a:t>
            </a:r>
          </a:p>
        </p:txBody>
      </p:sp>
    </p:spTree>
    <p:extLst>
      <p:ext uri="{BB962C8B-B14F-4D97-AF65-F5344CB8AC3E}">
        <p14:creationId xmlns:p14="http://schemas.microsoft.com/office/powerpoint/2010/main" val="3442376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365125"/>
            <a:ext cx="965028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 attributes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7528" y="1690688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Python objects have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attributes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and 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methods</a:t>
            </a:r>
            <a:r>
              <a:rPr lang="en-US" sz="2400" dirty="0">
                <a:latin typeface="+mn-lt"/>
              </a:rPr>
              <a:t>.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847528" y="2348880"/>
          <a:ext cx="7992888" cy="345638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85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5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df.attribute</a:t>
                      </a:r>
                      <a:endParaRPr lang="en-US" sz="18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470">
                <a:tc>
                  <a:txBody>
                    <a:bodyPr/>
                    <a:lstStyle/>
                    <a:p>
                      <a:r>
                        <a:rPr lang="en-US" sz="1600" dirty="0" err="1"/>
                        <a:t>dtypes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the types of the columns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470">
                <a:tc>
                  <a:txBody>
                    <a:bodyPr/>
                    <a:lstStyle/>
                    <a:p>
                      <a:r>
                        <a:rPr lang="en-US" sz="1600" dirty="0"/>
                        <a:t>columns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the column names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028">
                <a:tc>
                  <a:txBody>
                    <a:bodyPr/>
                    <a:lstStyle/>
                    <a:p>
                      <a:r>
                        <a:rPr lang="en-US" sz="1600" dirty="0"/>
                        <a:t>axes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the row labels</a:t>
                      </a:r>
                      <a:r>
                        <a:rPr lang="en-US" sz="1600" baseline="0" dirty="0"/>
                        <a:t> and column names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918">
                <a:tc>
                  <a:txBody>
                    <a:bodyPr/>
                    <a:lstStyle/>
                    <a:p>
                      <a:r>
                        <a:rPr lang="en-US" sz="1600" dirty="0" err="1"/>
                        <a:t>ndim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dimensions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05">
                <a:tc>
                  <a:txBody>
                    <a:bodyPr/>
                    <a:lstStyle/>
                    <a:p>
                      <a:r>
                        <a:rPr lang="en-US" sz="1600" dirty="0"/>
                        <a:t>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number of elements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305">
                <a:tc>
                  <a:txBody>
                    <a:bodyPr/>
                    <a:lstStyle/>
                    <a:p>
                      <a:r>
                        <a:rPr lang="en-US" sz="1600" dirty="0"/>
                        <a:t>shape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return a tuple</a:t>
                      </a:r>
                      <a:r>
                        <a:rPr lang="en-US" sz="1600" baseline="0" dirty="0"/>
                        <a:t> representing the dimensionality 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305">
                <a:tc>
                  <a:txBody>
                    <a:bodyPr/>
                    <a:lstStyle/>
                    <a:p>
                      <a:r>
                        <a:rPr lang="en-US" sz="1600" dirty="0"/>
                        <a:t>values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numpy</a:t>
                      </a:r>
                      <a:r>
                        <a:rPr lang="en-US" sz="1600" baseline="0" dirty="0"/>
                        <a:t> representation of the data</a:t>
                      </a:r>
                      <a:endParaRPr lang="en-US" sz="16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5289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542" y="536575"/>
            <a:ext cx="9290248" cy="76644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Activity #3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75520" y="1697956"/>
            <a:ext cx="9498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n-lt"/>
                <a:cs typeface="Times New Roman" panose="02020603050405020304" pitchFamily="18" charset="0"/>
              </a:rPr>
              <a:t>Write Pandas code to </a:t>
            </a:r>
          </a:p>
          <a:p>
            <a:endParaRPr lang="en-US" sz="2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Find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how many records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 this data frame has;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How many elements 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are there?   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What are the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column names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What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types of columns 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we have in this data frame?</a:t>
            </a:r>
          </a:p>
        </p:txBody>
      </p:sp>
    </p:spTree>
    <p:extLst>
      <p:ext uri="{BB962C8B-B14F-4D97-AF65-F5344CB8AC3E}">
        <p14:creationId xmlns:p14="http://schemas.microsoft.com/office/powerpoint/2010/main" val="3671687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524007"/>
            <a:ext cx="9434264" cy="87045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 methods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621608"/>
              </p:ext>
            </p:extLst>
          </p:nvPr>
        </p:nvGraphicFramePr>
        <p:xfrm>
          <a:off x="1428750" y="2636912"/>
          <a:ext cx="9063990" cy="312987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589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4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df.method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800" dirty="0"/>
                        <a:t>head( [n] ), tail( [n] 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first/last</a:t>
                      </a:r>
                      <a:r>
                        <a:rPr lang="en-US" sz="1800" baseline="0" dirty="0"/>
                        <a:t> n rows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800" dirty="0"/>
                        <a:t>describe()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generate descriptive statistics (for numeric columns only)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056">
                <a:tc>
                  <a:txBody>
                    <a:bodyPr/>
                    <a:lstStyle/>
                    <a:p>
                      <a:r>
                        <a:rPr lang="en-US" sz="1800" dirty="0"/>
                        <a:t>max(), min()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 max/min</a:t>
                      </a:r>
                      <a:r>
                        <a:rPr lang="en-US" sz="1800" baseline="0" dirty="0"/>
                        <a:t> values for all numeric columns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800" dirty="0"/>
                        <a:t>mean(), median()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 mean/median</a:t>
                      </a:r>
                      <a:r>
                        <a:rPr lang="en-US" sz="1800" baseline="0" dirty="0"/>
                        <a:t> values for all numeric columns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800" dirty="0" err="1"/>
                        <a:t>std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standard deviation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800" dirty="0"/>
                        <a:t>sample([n])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returns a random sample of the</a:t>
                      </a:r>
                      <a:r>
                        <a:rPr lang="en-US" sz="1800" baseline="0" dirty="0"/>
                        <a:t> data frame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800" dirty="0" err="1"/>
                        <a:t>dropna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drop all the records with missing 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80024" y="1394461"/>
            <a:ext cx="9872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Unlike attributes, python methods have </a:t>
            </a:r>
            <a:r>
              <a:rPr lang="en-US" sz="2400" i="1" dirty="0">
                <a:latin typeface="+mn-lt"/>
              </a:rPr>
              <a:t>parenthesis.</a:t>
            </a:r>
          </a:p>
          <a:p>
            <a:r>
              <a:rPr lang="en-US" sz="2400" dirty="0">
                <a:latin typeface="+mn-lt"/>
              </a:rPr>
              <a:t>All attributes and methods can be listed with a </a:t>
            </a:r>
            <a:r>
              <a:rPr lang="en-US" sz="2400" i="1" dirty="0" err="1">
                <a:solidFill>
                  <a:srgbClr val="FF0000"/>
                </a:solidFill>
                <a:latin typeface="+mn-lt"/>
              </a:rPr>
              <a:t>dir</a:t>
            </a:r>
            <a:r>
              <a:rPr lang="en-US" sz="2400" i="1" dirty="0">
                <a:solidFill>
                  <a:srgbClr val="FF0000"/>
                </a:solidFill>
                <a:latin typeface="+mn-lt"/>
              </a:rPr>
              <a:t>() </a:t>
            </a:r>
            <a:r>
              <a:rPr lang="en-US" sz="2400" dirty="0">
                <a:latin typeface="+mn-lt"/>
              </a:rPr>
              <a:t>function: 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dir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400" b="1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3289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591269"/>
            <a:ext cx="9506272" cy="72318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Activity #4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8918" y="1573932"/>
            <a:ext cx="927386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  <a:cs typeface="Times New Roman" panose="02020603050405020304" pitchFamily="18" charset="0"/>
              </a:rPr>
              <a:t>Assume we have read in a CSV score file, say </a:t>
            </a:r>
            <a:r>
              <a:rPr lang="en-US" sz="2400" dirty="0" err="1">
                <a:latin typeface="+mn-lt"/>
                <a:cs typeface="Times New Roman" panose="02020603050405020304" pitchFamily="18" charset="0"/>
              </a:rPr>
              <a:t>scores.csv</a:t>
            </a:r>
            <a:r>
              <a:rPr lang="en-US" sz="2400" dirty="0"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  </a:t>
            </a:r>
          </a:p>
          <a:p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Give the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summary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 for the numeric columns in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Calculate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standard deviation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for all numeric columns;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n-lt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cs typeface="Times New Roman" panose="02020603050405020304" pitchFamily="18" charset="0"/>
              </a:rPr>
              <a:t>What are the </a:t>
            </a:r>
            <a:r>
              <a:rPr lang="en-US" sz="24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mean values </a:t>
            </a:r>
            <a:r>
              <a:rPr lang="en-US" sz="2400" dirty="0">
                <a:latin typeface="+mn-lt"/>
                <a:cs typeface="Times New Roman" panose="02020603050405020304" pitchFamily="18" charset="0"/>
              </a:rPr>
              <a:t>of the first 50 records in the dataset?   </a:t>
            </a:r>
          </a:p>
          <a:p>
            <a:r>
              <a:rPr lang="en-US" sz="2400" dirty="0">
                <a:cs typeface="Times New Roman" panose="02020603050405020304" pitchFamily="18" charset="0"/>
              </a:rPr>
              <a:t>	</a:t>
            </a:r>
            <a:r>
              <a:rPr lang="en-US" sz="2000" b="1" i="1" dirty="0">
                <a:latin typeface="+mn-lt"/>
                <a:cs typeface="Times New Roman" panose="02020603050405020304" pitchFamily="18" charset="0"/>
              </a:rPr>
              <a:t>Hint: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 use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head() </a:t>
            </a:r>
            <a:r>
              <a:rPr lang="en-US" sz="2000" dirty="0">
                <a:latin typeface="+mn-lt"/>
                <a:cs typeface="Times New Roman" panose="02020603050405020304" pitchFamily="18" charset="0"/>
              </a:rPr>
              <a:t>method to subset the first 50 records and then 	calculate the mean</a:t>
            </a:r>
            <a:endParaRPr lang="en-US" sz="180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62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654" y="559435"/>
            <a:ext cx="9722296" cy="90360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Selecting a column in a Data Frame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7340" y="1897380"/>
            <a:ext cx="9927272" cy="4013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+mn-lt"/>
              </a:rPr>
              <a:t>Method 1:   </a:t>
            </a:r>
            <a:r>
              <a:rPr lang="en-US" sz="2400" dirty="0">
                <a:latin typeface="+mn-lt"/>
              </a:rPr>
              <a:t>Subset the data frame using column name: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df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['sex']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2400" i="1" dirty="0">
                <a:latin typeface="+mn-lt"/>
              </a:rPr>
              <a:t>Method 2</a:t>
            </a:r>
            <a:r>
              <a:rPr lang="en-US" sz="2400" dirty="0">
                <a:latin typeface="+mn-lt"/>
              </a:rPr>
              <a:t>:   Use the column name as an attribute:</a:t>
            </a: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                    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df.sex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marL="0" indent="0">
              <a:buNone/>
            </a:pPr>
            <a:endParaRPr lang="en-US" sz="2000" dirty="0">
              <a:latin typeface="+mn-lt"/>
            </a:endParaRPr>
          </a:p>
          <a:p>
            <a:pPr marL="0" indent="0">
              <a:buNone/>
            </a:pPr>
            <a:r>
              <a:rPr lang="en-US" dirty="0">
                <a:latin typeface="+mn-lt"/>
              </a:rPr>
              <a:t>Note: there is an attribute rank for pandas data frames, so to select a column with a name "rank" we should use method 1.</a:t>
            </a:r>
          </a:p>
        </p:txBody>
      </p:sp>
    </p:spTree>
    <p:extLst>
      <p:ext uri="{BB962C8B-B14F-4D97-AF65-F5344CB8AC3E}">
        <p14:creationId xmlns:p14="http://schemas.microsoft.com/office/powerpoint/2010/main" val="3589840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4364" y="605155"/>
            <a:ext cx="9722296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Activity #5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50328" y="1423626"/>
            <a:ext cx="9721079" cy="469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Salaries.csv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Calculate the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basic statistics 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for the </a:t>
            </a:r>
            <a:r>
              <a:rPr lang="en-US" sz="2800" i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salary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 column;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Find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how many values 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in the </a:t>
            </a:r>
            <a:r>
              <a:rPr lang="en-US" sz="2800" i="1" dirty="0">
                <a:solidFill>
                  <a:srgbClr val="00B050"/>
                </a:solidFill>
                <a:latin typeface="+mn-lt"/>
                <a:cs typeface="Times New Roman" panose="02020603050405020304" pitchFamily="18" charset="0"/>
              </a:rPr>
              <a:t>salary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 column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use </a:t>
            </a:r>
            <a:r>
              <a:rPr lang="en-US" sz="2800" i="1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count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n-lt"/>
                <a:cs typeface="Times New Roman" panose="02020603050405020304" pitchFamily="18" charset="0"/>
              </a:rPr>
              <a:t>method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cs typeface="Times New Roman" panose="02020603050405020304" pitchFamily="18" charset="0"/>
              </a:rPr>
              <a:t>Calculate the </a:t>
            </a:r>
            <a:r>
              <a:rPr lang="en-US" sz="2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average salary</a:t>
            </a:r>
          </a:p>
        </p:txBody>
      </p:sp>
    </p:spTree>
    <p:extLst>
      <p:ext uri="{BB962C8B-B14F-4D97-AF65-F5344CB8AC3E}">
        <p14:creationId xmlns:p14="http://schemas.microsoft.com/office/powerpoint/2010/main" val="346001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496" y="632298"/>
            <a:ext cx="7824534" cy="80615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 </a:t>
            </a:r>
            <a:r>
              <a:rPr lang="en-US" i="1" dirty="0" err="1">
                <a:solidFill>
                  <a:srgbClr val="FF0000"/>
                </a:solidFill>
              </a:rPr>
              <a:t>groupby</a:t>
            </a:r>
            <a:r>
              <a:rPr lang="en-US" dirty="0">
                <a:solidFill>
                  <a:srgbClr val="0070C0"/>
                </a:solidFill>
              </a:rPr>
              <a:t>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5694" y="1438447"/>
            <a:ext cx="684076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200" dirty="0">
                <a:latin typeface="+mn-lt"/>
              </a:rPr>
              <a:t>Using "group by" method we can: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Split the data into groups based on some criteria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Calculate statistics (or apply a function) to each group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7802" y="3494900"/>
            <a:ext cx="4032448" cy="6463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  <a:cs typeface="Courier New" panose="02070309020205020404" pitchFamily="49" charset="0"/>
              </a:rPr>
              <a:t>#Group data using rank</a:t>
            </a:r>
          </a:p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df_rank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'rank'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59496" y="4490834"/>
            <a:ext cx="7720880" cy="92333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  <a:cs typeface="Courier New" panose="02070309020205020404" pitchFamily="49" charset="0"/>
              </a:rPr>
              <a:t>#Calculate mean value for each numeric column per each group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df_rank.mean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941049"/>
            <a:ext cx="4121724" cy="19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90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512" y="365125"/>
            <a:ext cx="965028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 </a:t>
            </a:r>
            <a:r>
              <a:rPr lang="en-US" i="1" dirty="0" err="1">
                <a:solidFill>
                  <a:srgbClr val="FF0000"/>
                </a:solidFill>
              </a:rPr>
              <a:t>groupby</a:t>
            </a:r>
            <a:r>
              <a:rPr lang="en-US" dirty="0">
                <a:solidFill>
                  <a:srgbClr val="0070C0"/>
                </a:solidFill>
              </a:rPr>
              <a:t>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3472" y="1585601"/>
            <a:ext cx="8747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Once </a:t>
            </a:r>
            <a:r>
              <a:rPr lang="en-US" sz="2400" dirty="0" err="1">
                <a:latin typeface="+mn-lt"/>
              </a:rPr>
              <a:t>groupby</a:t>
            </a:r>
            <a:r>
              <a:rPr lang="en-US" sz="2400" dirty="0">
                <a:latin typeface="+mn-lt"/>
              </a:rPr>
              <a:t> object is create we can calculate various statistics for each group: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43472" y="2826437"/>
            <a:ext cx="6408712" cy="73866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+mn-lt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'rank'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)[[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'salary'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]].mean()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54912" y="5085184"/>
            <a:ext cx="88451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+mn-lt"/>
              </a:rPr>
              <a:t>Note:</a:t>
            </a:r>
            <a:r>
              <a:rPr lang="en-US" sz="2000" dirty="0">
                <a:latin typeface="+mn-lt"/>
              </a:rPr>
              <a:t> If single brackets are used to specify the column (e.g. salary), then the output is Pandas Series object. When double brackets are used the output is a Data Frame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359256"/>
            <a:ext cx="3168352" cy="23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0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365125"/>
            <a:ext cx="9434264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 </a:t>
            </a:r>
            <a:r>
              <a:rPr lang="en-US" i="1" dirty="0" err="1">
                <a:solidFill>
                  <a:srgbClr val="FF0000"/>
                </a:solidFill>
              </a:rPr>
              <a:t>groupby</a:t>
            </a:r>
            <a:r>
              <a:rPr lang="en-US" dirty="0">
                <a:solidFill>
                  <a:srgbClr val="0070C0"/>
                </a:solidFill>
              </a:rPr>
              <a:t> method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7449" y="1566322"/>
            <a:ext cx="8838826" cy="3063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+mn-lt"/>
              </a:rPr>
              <a:t>groupby</a:t>
            </a:r>
            <a:r>
              <a:rPr lang="en-US" sz="2400" dirty="0">
                <a:latin typeface="+mn-lt"/>
              </a:rPr>
              <a:t> performance notes: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+mn-lt"/>
              </a:rPr>
              <a:t>no grouping/splitting occurs until it's needed. </a:t>
            </a:r>
          </a:p>
          <a:p>
            <a:pPr marL="1257300" lvl="2" indent="-342900">
              <a:buFontTx/>
              <a:buChar char="-"/>
            </a:pPr>
            <a:r>
              <a:rPr lang="en-US" sz="2000" dirty="0">
                <a:latin typeface="+mn-lt"/>
              </a:rPr>
              <a:t>Creating the </a:t>
            </a:r>
            <a:r>
              <a:rPr lang="en-US" sz="2000" i="1" dirty="0" err="1">
                <a:latin typeface="+mn-lt"/>
              </a:rPr>
              <a:t>groupby</a:t>
            </a:r>
            <a:r>
              <a:rPr lang="en-US" sz="2000" dirty="0">
                <a:latin typeface="+mn-lt"/>
              </a:rPr>
              <a:t> object only verifies that you have passed a valid mapping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+mn-lt"/>
              </a:rPr>
              <a:t>by default the group keys are sorted during the </a:t>
            </a:r>
            <a:r>
              <a:rPr lang="en-US" sz="2400" i="1" dirty="0" err="1">
                <a:latin typeface="+mn-lt"/>
              </a:rPr>
              <a:t>groupby</a:t>
            </a:r>
            <a:r>
              <a:rPr lang="en-US" sz="2400" dirty="0">
                <a:latin typeface="+mn-lt"/>
              </a:rPr>
              <a:t> operation. </a:t>
            </a:r>
          </a:p>
          <a:p>
            <a:pPr marL="1257300" lvl="2" indent="-342900">
              <a:buFontTx/>
              <a:buChar char="-"/>
            </a:pPr>
            <a:r>
              <a:rPr lang="en-US" sz="2000" dirty="0">
                <a:latin typeface="+mn-lt"/>
              </a:rPr>
              <a:t>You may want to pass </a:t>
            </a:r>
            <a:r>
              <a:rPr lang="en-US" sz="2000" dirty="0">
                <a:solidFill>
                  <a:srgbClr val="00B050"/>
                </a:solidFill>
                <a:latin typeface="+mn-lt"/>
              </a:rPr>
              <a:t>sort=False</a:t>
            </a:r>
            <a:r>
              <a:rPr lang="en-US" sz="2000" dirty="0">
                <a:latin typeface="+mn-lt"/>
              </a:rPr>
              <a:t> for potential speedup: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31504" y="4821059"/>
            <a:ext cx="8747974" cy="76944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df.groupby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([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'rank'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], sort=</a:t>
            </a:r>
            <a:r>
              <a:rPr lang="en-US" sz="24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False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)[[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'salary'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]].mean()</a:t>
            </a:r>
          </a:p>
        </p:txBody>
      </p:sp>
    </p:spTree>
    <p:extLst>
      <p:ext uri="{BB962C8B-B14F-4D97-AF65-F5344CB8AC3E}">
        <p14:creationId xmlns:p14="http://schemas.microsoft.com/office/powerpoint/2010/main" val="679571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380" y="548680"/>
            <a:ext cx="9578280" cy="1325563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NumPy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874" y="1874243"/>
            <a:ext cx="9947086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Stands for Numerical Python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Introduces objects for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multidimensional arrays </a:t>
            </a:r>
            <a:r>
              <a:rPr lang="en-US" sz="2400" dirty="0">
                <a:latin typeface="+mn-lt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matrices</a:t>
            </a:r>
            <a:r>
              <a:rPr lang="en-US" sz="2400" dirty="0">
                <a:latin typeface="+mn-lt"/>
              </a:rPr>
              <a:t>, as well as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functions</a:t>
            </a:r>
            <a:r>
              <a:rPr lang="en-US" sz="2400" dirty="0">
                <a:latin typeface="+mn-lt"/>
              </a:rPr>
              <a:t> that allow to easily perform advanced mathematical and statistical operations on those objects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Provides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vectorization</a:t>
            </a:r>
            <a:r>
              <a:rPr lang="en-US" sz="2400" dirty="0">
                <a:latin typeface="+mn-lt"/>
              </a:rPr>
              <a:t> of mathematical operations on arrays and matrices which 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significantly improves the performance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+mn-lt"/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latin typeface="+mn-lt"/>
              </a:rPr>
              <a:t>Many other python libraries are </a:t>
            </a:r>
            <a:r>
              <a:rPr lang="en-US" sz="2400" dirty="0">
                <a:solidFill>
                  <a:srgbClr val="00B050"/>
                </a:solidFill>
                <a:latin typeface="+mn-lt"/>
              </a:rPr>
              <a:t>built on </a:t>
            </a:r>
            <a:r>
              <a:rPr lang="en-US" sz="2400" dirty="0" err="1">
                <a:solidFill>
                  <a:srgbClr val="00B050"/>
                </a:solidFill>
                <a:latin typeface="+mn-lt"/>
              </a:rPr>
              <a:t>NumPy</a:t>
            </a:r>
            <a:endParaRPr lang="en-US" sz="2400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548680"/>
            <a:ext cx="1225402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93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592" y="421665"/>
            <a:ext cx="9362256" cy="95199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Frame: </a:t>
            </a:r>
            <a:r>
              <a:rPr lang="en-US" dirty="0">
                <a:solidFill>
                  <a:srgbClr val="FF0000"/>
                </a:solidFill>
              </a:rPr>
              <a:t>filtering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5520" y="1373657"/>
            <a:ext cx="8263831" cy="1494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To subset the data we can apply Boolean indexing. This indexing is commonly known as a filter.  For example if we want to subset the rows in which the salary value is greater than $120K: </a:t>
            </a:r>
          </a:p>
          <a:p>
            <a:pPr>
              <a:lnSpc>
                <a:spcPct val="250000"/>
              </a:lnSpc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23592" y="2636912"/>
            <a:ext cx="7977333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#Calculate mean salary for each professor rank: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df_sub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'salary'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 &gt; 120000 ]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1466" y="5024150"/>
            <a:ext cx="7701200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#Select only those rows that contain female professors: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'sex'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 == 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'Female'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]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25728" y="3626381"/>
            <a:ext cx="78136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Any Boolean operator can be used to subset the data: </a:t>
            </a:r>
          </a:p>
          <a:p>
            <a:r>
              <a:rPr lang="en-US" sz="2000" dirty="0">
                <a:latin typeface="+mn-lt"/>
              </a:rPr>
              <a:t>&gt;   greater;     &gt;= greater or equal;</a:t>
            </a:r>
          </a:p>
          <a:p>
            <a:r>
              <a:rPr lang="en-US" sz="2000" dirty="0">
                <a:latin typeface="+mn-lt"/>
              </a:rPr>
              <a:t>&lt;   less;           &lt;= less or equal;</a:t>
            </a:r>
          </a:p>
          <a:p>
            <a:r>
              <a:rPr lang="en-US" sz="2000" dirty="0">
                <a:latin typeface="+mn-lt"/>
              </a:rPr>
              <a:t>== equal;        != not equal;  </a:t>
            </a:r>
          </a:p>
        </p:txBody>
      </p:sp>
    </p:spTree>
    <p:extLst>
      <p:ext uri="{BB962C8B-B14F-4D97-AF65-F5344CB8AC3E}">
        <p14:creationId xmlns:p14="http://schemas.microsoft.com/office/powerpoint/2010/main" val="2148806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47710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Slicing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5520" y="1988840"/>
            <a:ext cx="82638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There are a number of ways to </a:t>
            </a:r>
            <a:r>
              <a:rPr lang="en-US" sz="2400" dirty="0">
                <a:solidFill>
                  <a:srgbClr val="00B0F0"/>
                </a:solidFill>
                <a:latin typeface="+mn-lt"/>
              </a:rPr>
              <a:t>subset</a:t>
            </a:r>
            <a:r>
              <a:rPr lang="en-US" sz="2400" dirty="0">
                <a:latin typeface="+mn-lt"/>
              </a:rPr>
              <a:t> the Data Frame: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one or more columns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one or more rows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  <a:latin typeface="+mn-lt"/>
              </a:rPr>
              <a:t>a subset of rows and columns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marL="600075" lvl="1" indent="-257175">
              <a:buFont typeface="Arial" panose="020B0604020202020204" pitchFamily="34" charset="0"/>
              <a:buChar char="•"/>
            </a:pPr>
            <a:endParaRPr lang="en-US" sz="2400" dirty="0">
              <a:latin typeface="+mn-lt"/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  <a:latin typeface="+mn-lt"/>
              </a:rPr>
              <a:t>Rows and columns can be selected by their position or label </a:t>
            </a:r>
          </a:p>
        </p:txBody>
      </p:sp>
    </p:spTree>
    <p:extLst>
      <p:ext uri="{BB962C8B-B14F-4D97-AF65-F5344CB8AC3E}">
        <p14:creationId xmlns:p14="http://schemas.microsoft.com/office/powerpoint/2010/main" val="388731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580895"/>
            <a:ext cx="9506272" cy="744986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Slicing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99456" y="1497370"/>
            <a:ext cx="10116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When selecting one column, it is possible to use single set of brackets, but the resulting object will be  a Series (not a </a:t>
            </a:r>
            <a:r>
              <a:rPr lang="en-US" sz="2200" dirty="0" err="1">
                <a:latin typeface="+mn-lt"/>
              </a:rPr>
              <a:t>DataFrame</a:t>
            </a:r>
            <a:r>
              <a:rPr lang="en-US" sz="2200" dirty="0">
                <a:latin typeface="+mn-lt"/>
              </a:rPr>
              <a:t>):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3552" y="2512089"/>
            <a:ext cx="7701200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+mn-lt"/>
                <a:cs typeface="Courier New" panose="02070309020205020404" pitchFamily="49" charset="0"/>
              </a:rPr>
              <a:t>#Select column salary: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'salary'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9456" y="3588365"/>
            <a:ext cx="8839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When we need to select more than one column and/or make the output to be a </a:t>
            </a:r>
            <a:r>
              <a:rPr lang="en-US" sz="2200" dirty="0" err="1">
                <a:latin typeface="+mn-lt"/>
              </a:rPr>
              <a:t>DataFrame</a:t>
            </a:r>
            <a:r>
              <a:rPr lang="en-US" sz="2200" dirty="0">
                <a:latin typeface="+mn-lt"/>
              </a:rPr>
              <a:t>, we should use double brackets: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63552" y="4590851"/>
            <a:ext cx="7701200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+mn-lt"/>
                <a:cs typeface="Courier New" panose="02070309020205020404" pitchFamily="49" charset="0"/>
              </a:rPr>
              <a:t>#Select column salary: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[[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</a:t>
            </a:r>
            <a:r>
              <a:rPr lang="en-US" sz="2400" dirty="0" err="1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rank'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'salary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'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267882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365125"/>
            <a:ext cx="9722296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Selecting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5441" y="1803877"/>
            <a:ext cx="894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we need to select a range of rows, we can specify the range using "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:</a:t>
            </a:r>
            <a:r>
              <a:rPr lang="en-US" sz="2400" dirty="0">
                <a:latin typeface="+mn-lt"/>
              </a:rPr>
              <a:t>"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39370" y="2837556"/>
            <a:ext cx="8830381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+mn-lt"/>
                <a:cs typeface="Courier New" panose="02070309020205020404" pitchFamily="49" charset="0"/>
              </a:rPr>
              <a:t>#Select rows by their position:</a:t>
            </a:r>
          </a:p>
          <a:p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4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10:20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1464" y="4509120"/>
            <a:ext cx="8928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Note: the first row has a position 0, and the last value in the range is omitted. For example, 0:10 range the first 10 rows are returned with the positions starting with 0 and ending with 9</a:t>
            </a:r>
          </a:p>
        </p:txBody>
      </p:sp>
    </p:spTree>
    <p:extLst>
      <p:ext uri="{BB962C8B-B14F-4D97-AF65-F5344CB8AC3E}">
        <p14:creationId xmlns:p14="http://schemas.microsoft.com/office/powerpoint/2010/main" val="4011569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5480" y="365125"/>
            <a:ext cx="993832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method </a:t>
            </a:r>
            <a:r>
              <a:rPr lang="en-US" dirty="0" err="1">
                <a:solidFill>
                  <a:srgbClr val="FF0000"/>
                </a:solidFill>
              </a:rPr>
              <a:t>loc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7448" y="1690688"/>
            <a:ext cx="9937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we need to select a range of rows, using their labels we can use method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loc</a:t>
            </a:r>
            <a:r>
              <a:rPr lang="en-US" sz="2400" dirty="0">
                <a:latin typeface="+mn-lt"/>
              </a:rPr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1160" y="3179490"/>
            <a:ext cx="5968310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+mn-lt"/>
                <a:cs typeface="Courier New" panose="02070309020205020404" pitchFamily="49" charset="0"/>
              </a:rPr>
              <a:t>#Select rows by their labels: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df_sub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loc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[10:20,['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rank','sex','salary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']]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152353"/>
            <a:ext cx="3168352" cy="35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3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365125"/>
            <a:ext cx="950627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method </a:t>
            </a:r>
            <a:r>
              <a:rPr lang="en-US" dirty="0" err="1">
                <a:solidFill>
                  <a:srgbClr val="FF0000"/>
                </a:solidFill>
              </a:rPr>
              <a:t>iloc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3472" y="1614335"/>
            <a:ext cx="9217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If we need to select a range of rows and/or columns, using their positions we can use method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iloc</a:t>
            </a:r>
            <a:r>
              <a:rPr lang="en-US" sz="2400" dirty="0">
                <a:latin typeface="+mn-lt"/>
              </a:rPr>
              <a:t>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7756" y="3032647"/>
            <a:ext cx="5072908" cy="8309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+mn-lt"/>
                <a:cs typeface="Courier New" panose="02070309020205020404" pitchFamily="49" charset="0"/>
              </a:rPr>
              <a:t>#Select rows by their labels:</a:t>
            </a:r>
          </a:p>
          <a:p>
            <a:r>
              <a:rPr lang="en-US" sz="2400" dirty="0" err="1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df_sub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iloc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[20:50,[0, 3, 4, 5]]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2276872"/>
            <a:ext cx="3600400" cy="34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05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052" y="365125"/>
            <a:ext cx="920374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method </a:t>
            </a:r>
            <a:r>
              <a:rPr lang="en-US" dirty="0" err="1">
                <a:solidFill>
                  <a:srgbClr val="FF0000"/>
                </a:solidFill>
              </a:rPr>
              <a:t>iloc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(summary)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2651" y="1899744"/>
            <a:ext cx="7701200" cy="124649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[0]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 First row of a data frame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#(i+1)</a:t>
            </a:r>
            <a:r>
              <a:rPr lang="en-US" sz="2000" i="1" dirty="0" err="1">
                <a:latin typeface="+mn-lt"/>
                <a:cs typeface="Courier New" panose="02070309020205020404" pitchFamily="49" charset="0"/>
              </a:rPr>
              <a:t>th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 row 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[-1]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 Last row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50052" y="3309127"/>
            <a:ext cx="7701200" cy="93871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[:, 0]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 First column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[:, -1]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 Last column </a:t>
            </a:r>
            <a:endParaRPr lang="en-US" i="1" dirty="0">
              <a:latin typeface="+mn-lt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50052" y="4298864"/>
            <a:ext cx="7701200" cy="17851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[0:7]     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#First 7 rows 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:, 0:2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  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#First 2 columns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1:3, 0:2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#2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nd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 through 3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rd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 rows and first 2 columns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df.iloc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[[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0,5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[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1,3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]] 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#1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st 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&amp; 6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th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 rows and 2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nd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 &amp; 4</a:t>
            </a:r>
            <a:r>
              <a:rPr lang="en-US" sz="2000" i="1" baseline="30000" dirty="0">
                <a:latin typeface="+mn-lt"/>
                <a:cs typeface="Courier New" panose="02070309020205020404" pitchFamily="49" charset="0"/>
              </a:rPr>
              <a:t>th</a:t>
            </a:r>
            <a:r>
              <a:rPr lang="en-US" sz="2000" i="1" dirty="0">
                <a:latin typeface="+mn-lt"/>
                <a:cs typeface="Courier New" panose="02070309020205020404" pitchFamily="49" charset="0"/>
              </a:rPr>
              <a:t> columns</a:t>
            </a:r>
          </a:p>
          <a:p>
            <a:endParaRPr lang="en-US" i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307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365125"/>
            <a:ext cx="929024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Sorting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1464" y="1446299"/>
            <a:ext cx="9587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n-lt"/>
              </a:rPr>
              <a:t>We can sort the data by a value in the column. By default the sorting will occur in ascending order and a new data frame is return.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9966" y="2521192"/>
            <a:ext cx="9553882" cy="101566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# Create a new data frame from the original sorted by the column Service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df_sorted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df.sort_values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 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by ='service'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df_sorted.head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702" y="3981897"/>
            <a:ext cx="4941317" cy="230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91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3182" y="365125"/>
            <a:ext cx="8890618" cy="90363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Frames: </a:t>
            </a:r>
            <a:r>
              <a:rPr lang="en-US" dirty="0">
                <a:solidFill>
                  <a:srgbClr val="FF0000"/>
                </a:solidFill>
              </a:rPr>
              <a:t>Sorting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8320" y="1385330"/>
            <a:ext cx="8449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We can sort the data using 2 or more columns: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8320" y="2073042"/>
            <a:ext cx="9620190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df_sorted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df.sort_values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 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by =['service', 'salary']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ascending = [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True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False</a:t>
            </a:r>
            <a:r>
              <a:rPr lang="en-US" sz="2000" dirty="0">
                <a:solidFill>
                  <a:srgbClr val="FF0000"/>
                </a:solidFill>
                <a:latin typeface="+mn-lt"/>
                <a:cs typeface="Courier New" panose="02070309020205020404" pitchFamily="49" charset="0"/>
              </a:rPr>
              <a:t>]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df_sorted.head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10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864" y="2883039"/>
            <a:ext cx="4320480" cy="352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79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0672" y="510496"/>
            <a:ext cx="9650288" cy="77787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Missing 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9496" y="1516588"/>
            <a:ext cx="8334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Missing values are marked as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NaN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3512" y="2132856"/>
            <a:ext cx="8439582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# Read a dataset with missing values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flights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pd.read_csv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"flights.csv“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3512" y="3068959"/>
            <a:ext cx="8439582" cy="7078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  <a:cs typeface="Courier New" panose="02070309020205020404" pitchFamily="49" charset="0"/>
              </a:rPr>
              <a:t># Select the rows that have at least one missing value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flights[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flights.</a:t>
            </a:r>
            <a:r>
              <a:rPr lang="en-US" sz="2000" dirty="0" err="1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isnull</a:t>
            </a:r>
            <a:r>
              <a:rPr lang="en-US" sz="2000" dirty="0">
                <a:solidFill>
                  <a:srgbClr val="00B0F0"/>
                </a:solidFill>
                <a:latin typeface="+mn-lt"/>
                <a:cs typeface="Courier New" panose="02070309020205020404" pitchFamily="49" charset="0"/>
              </a:rPr>
              <a:t>().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+mn-lt"/>
                <a:cs typeface="Courier New" panose="02070309020205020404" pitchFamily="49" charset="0"/>
              </a:rPr>
              <a:t>any(axis=1)].head()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005062"/>
            <a:ext cx="9623024" cy="19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9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2" y="1344930"/>
            <a:ext cx="9377998" cy="472440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3200" dirty="0">
                <a:latin typeface="+mn-lt"/>
              </a:rPr>
              <a:t>It provides</a:t>
            </a:r>
          </a:p>
          <a:p>
            <a:pPr marL="0" indent="0">
              <a:buNone/>
            </a:pPr>
            <a:endParaRPr lang="en-US" sz="3200" dirty="0">
              <a:latin typeface="+mn-lt"/>
            </a:endParaRPr>
          </a:p>
          <a:p>
            <a:pPr lvl="1"/>
            <a:r>
              <a:rPr lang="en-US" sz="2000" dirty="0" err="1">
                <a:solidFill>
                  <a:srgbClr val="FF0000"/>
                </a:solidFill>
                <a:latin typeface="+mn-lt"/>
              </a:rPr>
              <a:t>ndarray</a:t>
            </a:r>
            <a:r>
              <a:rPr lang="en-US" sz="2000" dirty="0">
                <a:latin typeface="+mn-lt"/>
              </a:rPr>
              <a:t> for creating multiple dimensional arrays</a:t>
            </a:r>
          </a:p>
          <a:p>
            <a:pPr marL="342900" lvl="1" indent="0">
              <a:buNone/>
            </a:pPr>
            <a:endParaRPr lang="en-US" sz="2000" dirty="0">
              <a:latin typeface="+mn-lt"/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  <a:latin typeface="+mn-lt"/>
              </a:rPr>
              <a:t>Standard math functions </a:t>
            </a:r>
            <a:r>
              <a:rPr lang="en-US" sz="2000" dirty="0">
                <a:latin typeface="+mn-lt"/>
              </a:rPr>
              <a:t>for fast operations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on entire arrays of data</a:t>
            </a:r>
            <a:r>
              <a:rPr lang="en-US" sz="2000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without having to write loops</a:t>
            </a:r>
          </a:p>
          <a:p>
            <a:pPr marL="342900" lvl="1" indent="0">
              <a:buNone/>
            </a:pPr>
            <a:endParaRPr lang="en-US" sz="2000" dirty="0">
              <a:latin typeface="+mn-lt"/>
            </a:endParaRPr>
          </a:p>
          <a:p>
            <a:pPr lvl="1"/>
            <a:r>
              <a:rPr lang="en-US" sz="2000" dirty="0">
                <a:latin typeface="+mn-lt"/>
              </a:rPr>
              <a:t>Internally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stores data in a contiguous block of memory</a:t>
            </a:r>
            <a:r>
              <a:rPr lang="en-US" sz="2000" dirty="0">
                <a:latin typeface="+mn-lt"/>
              </a:rPr>
              <a:t>, independent of other built-in Python objects, use much less memory than built-in Python sequences. </a:t>
            </a:r>
          </a:p>
        </p:txBody>
      </p:sp>
    </p:spTree>
    <p:extLst>
      <p:ext uri="{BB962C8B-B14F-4D97-AF65-F5344CB8AC3E}">
        <p14:creationId xmlns:p14="http://schemas.microsoft.com/office/powerpoint/2010/main" val="446295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7518" y="605156"/>
            <a:ext cx="4873312" cy="661234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Missing 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9456" y="1556792"/>
            <a:ext cx="97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There are a number of methods to deal with missing values in the data frame: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95663"/>
              </p:ext>
            </p:extLst>
          </p:nvPr>
        </p:nvGraphicFramePr>
        <p:xfrm>
          <a:off x="2094414" y="2548890"/>
          <a:ext cx="7642740" cy="394172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325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7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df.method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description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516">
                <a:tc>
                  <a:txBody>
                    <a:bodyPr/>
                    <a:lstStyle/>
                    <a:p>
                      <a:r>
                        <a:rPr lang="en-US" sz="1800" dirty="0" err="1"/>
                        <a:t>dropna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Drop missing observations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516">
                <a:tc>
                  <a:txBody>
                    <a:bodyPr/>
                    <a:lstStyle/>
                    <a:p>
                      <a:r>
                        <a:rPr lang="en-US" sz="1800" dirty="0" err="1"/>
                        <a:t>dropna</a:t>
                      </a:r>
                      <a:r>
                        <a:rPr lang="en-US" sz="1800" dirty="0"/>
                        <a:t>(how='all')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Drop observations where all cells is NA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199">
                <a:tc>
                  <a:txBody>
                    <a:bodyPr/>
                    <a:lstStyle/>
                    <a:p>
                      <a:r>
                        <a:rPr lang="en-US" sz="1800" dirty="0" err="1"/>
                        <a:t>dropna</a:t>
                      </a:r>
                      <a:r>
                        <a:rPr lang="en-US" sz="1800" dirty="0"/>
                        <a:t>(axis=1, how='all')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Drop column if all the values are</a:t>
                      </a:r>
                      <a:r>
                        <a:rPr lang="en-US" sz="1800" baseline="0" dirty="0"/>
                        <a:t> missing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870">
                <a:tc>
                  <a:txBody>
                    <a:bodyPr/>
                    <a:lstStyle/>
                    <a:p>
                      <a:r>
                        <a:rPr lang="en-US" sz="1800" dirty="0" err="1"/>
                        <a:t>dropna</a:t>
                      </a:r>
                      <a:r>
                        <a:rPr lang="en-US" sz="1800" dirty="0"/>
                        <a:t>(thresh = 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Drop rows that contain less than 5 non-missing 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870">
                <a:tc>
                  <a:txBody>
                    <a:bodyPr/>
                    <a:lstStyle/>
                    <a:p>
                      <a:r>
                        <a:rPr lang="en-US" sz="1800" dirty="0" err="1"/>
                        <a:t>fillna</a:t>
                      </a:r>
                      <a:r>
                        <a:rPr lang="en-US" sz="1800" dirty="0"/>
                        <a:t>(0)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Replace missing values with zeros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522">
                <a:tc>
                  <a:txBody>
                    <a:bodyPr/>
                    <a:lstStyle/>
                    <a:p>
                      <a:r>
                        <a:rPr lang="en-US" sz="1800" dirty="0" err="1"/>
                        <a:t>isnull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returns True if the value is missing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522">
                <a:tc>
                  <a:txBody>
                    <a:bodyPr/>
                    <a:lstStyle/>
                    <a:p>
                      <a:r>
                        <a:rPr lang="en-US" sz="1800" dirty="0" err="1"/>
                        <a:t>notnull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Returns True for non-missing values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379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232" y="616585"/>
            <a:ext cx="9650288" cy="70929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Missing 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40" y="1556792"/>
            <a:ext cx="103440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When summing the data, missing values will be treated as zero</a:t>
            </a:r>
          </a:p>
          <a:p>
            <a:endParaRPr lang="en-US" sz="2400" dirty="0">
              <a:latin typeface="+mn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If all values are missing, the sum will be equal to </a:t>
            </a:r>
            <a:r>
              <a:rPr lang="en-US" sz="2400" dirty="0" err="1">
                <a:latin typeface="+mn-lt"/>
              </a:rPr>
              <a:t>NaN</a:t>
            </a:r>
            <a:endParaRPr lang="en-US" sz="2400" dirty="0">
              <a:latin typeface="+mn-lt"/>
            </a:endParaRPr>
          </a:p>
          <a:p>
            <a:endParaRPr lang="en-US" sz="2400" dirty="0">
              <a:latin typeface="+mn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n-lt"/>
              </a:rPr>
              <a:t>cumsum</a:t>
            </a:r>
            <a:r>
              <a:rPr lang="en-US" sz="2400" dirty="0">
                <a:latin typeface="+mn-lt"/>
              </a:rPr>
              <a:t>() and </a:t>
            </a:r>
            <a:r>
              <a:rPr lang="en-US" sz="2400" dirty="0" err="1">
                <a:latin typeface="+mn-lt"/>
              </a:rPr>
              <a:t>cumprod</a:t>
            </a:r>
            <a:r>
              <a:rPr lang="en-US" sz="2400" dirty="0">
                <a:latin typeface="+mn-lt"/>
              </a:rPr>
              <a:t>() methods ignore missing values but preserve them in the resulting arrays</a:t>
            </a:r>
          </a:p>
          <a:p>
            <a:endParaRPr lang="en-US" sz="2400" dirty="0">
              <a:latin typeface="+mn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Missing values in </a:t>
            </a:r>
            <a:r>
              <a:rPr lang="en-US" sz="2400" dirty="0" err="1">
                <a:latin typeface="+mn-lt"/>
              </a:rPr>
              <a:t>GroupBy</a:t>
            </a:r>
            <a:r>
              <a:rPr lang="en-US" sz="2400" dirty="0">
                <a:latin typeface="+mn-lt"/>
              </a:rPr>
              <a:t> method are excluded  </a:t>
            </a:r>
          </a:p>
          <a:p>
            <a:endParaRPr lang="en-US" sz="2400" dirty="0">
              <a:latin typeface="+mn-lt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Many descriptive statistics methods have </a:t>
            </a:r>
            <a:r>
              <a:rPr lang="en-US" sz="2400" i="1" dirty="0" err="1">
                <a:latin typeface="+mn-lt"/>
              </a:rPr>
              <a:t>skipna</a:t>
            </a:r>
            <a:r>
              <a:rPr lang="en-US" sz="2400" i="1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option to control if missing data should be excluded . This value is set to </a:t>
            </a:r>
            <a:r>
              <a:rPr lang="en-US" sz="2400" i="1" dirty="0">
                <a:latin typeface="+mn-lt"/>
              </a:rPr>
              <a:t>True </a:t>
            </a:r>
            <a:r>
              <a:rPr lang="en-US" sz="2400" dirty="0">
                <a:latin typeface="+mn-lt"/>
              </a:rPr>
              <a:t>by default  </a:t>
            </a:r>
          </a:p>
        </p:txBody>
      </p:sp>
    </p:spTree>
    <p:extLst>
      <p:ext uri="{BB962C8B-B14F-4D97-AF65-F5344CB8AC3E}">
        <p14:creationId xmlns:p14="http://schemas.microsoft.com/office/powerpoint/2010/main" val="1290998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088" y="708025"/>
            <a:ext cx="9506272" cy="85788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Aggregation Functions in Pandas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3452" y="1875686"/>
            <a:ext cx="103036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Aggregation</a:t>
            </a:r>
            <a:r>
              <a:rPr lang="en-US" sz="2400" dirty="0">
                <a:latin typeface="+mn-lt"/>
              </a:rPr>
              <a:t> - computing a summary statistic about each group, i.e.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 group sums or means</a:t>
            </a:r>
          </a:p>
          <a:p>
            <a:pPr marL="600075" lvl="1" indent="-257175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 group sizes/counts</a:t>
            </a:r>
          </a:p>
          <a:p>
            <a:pPr lvl="1"/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Common aggregation functions:</a:t>
            </a:r>
          </a:p>
          <a:p>
            <a:endParaRPr lang="en-US" sz="2400" dirty="0">
              <a:latin typeface="+mn-lt"/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  <a:latin typeface="+mn-lt"/>
              </a:rPr>
              <a:t>	min, max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+mn-lt"/>
              </a:rPr>
              <a:t>	count, sum, prod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mean, median, mode, mad	</a:t>
            </a:r>
            <a:r>
              <a:rPr lang="en-US" sz="1600" dirty="0">
                <a:latin typeface="+mn-lt"/>
              </a:rPr>
              <a:t>#mad</a:t>
            </a:r>
            <a:r>
              <a:rPr lang="en-US" sz="1600">
                <a:latin typeface="+mn-lt"/>
              </a:rPr>
              <a:t>:  Mean</a:t>
            </a:r>
            <a:r>
              <a:rPr lang="en-US" sz="1600"/>
              <a:t> </a:t>
            </a:r>
            <a:r>
              <a:rPr lang="en-US" sz="1600" dirty="0"/>
              <a:t>Absolute Deviation</a:t>
            </a:r>
            <a:endParaRPr lang="en-US" sz="1400" u="sng" dirty="0">
              <a:hlinkClick r:id="rId2"/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  <a:latin typeface="+mn-lt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std</a:t>
            </a:r>
            <a:r>
              <a:rPr lang="en-US" sz="2400" dirty="0">
                <a:solidFill>
                  <a:srgbClr val="FF0000"/>
                </a:solidFill>
                <a:latin typeface="+mn-lt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+mn-lt"/>
              </a:rPr>
              <a:t>var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  <a:p>
            <a:r>
              <a:rPr lang="en-US" sz="2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0665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365125"/>
            <a:ext cx="957828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Aggregation Functions in Pandas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55440" y="1690688"/>
            <a:ext cx="105460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+mn-lt"/>
              </a:rPr>
              <a:t>agg</a:t>
            </a:r>
            <a:r>
              <a:rPr lang="en-US" sz="2200" dirty="0">
                <a:latin typeface="+mn-lt"/>
              </a:rPr>
              <a:t>() method are useful when multiple statistics are computed per column:</a:t>
            </a:r>
          </a:p>
          <a:p>
            <a:pPr lvl="1"/>
            <a:endParaRPr lang="en-US" sz="2400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9536" y="2415261"/>
            <a:ext cx="8350484" cy="40011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flights[[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'dep_delay'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,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arr_delay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]].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agg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([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</a:t>
            </a:r>
            <a:r>
              <a:rPr lang="en-US" sz="2000" dirty="0" err="1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min'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,</a:t>
            </a:r>
            <a:r>
              <a:rPr lang="en-US" sz="2000" dirty="0" err="1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'mean'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,</a:t>
            </a:r>
            <a:r>
              <a:rPr lang="en-US" sz="2000" dirty="0" err="1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'max</a:t>
            </a:r>
            <a:r>
              <a:rPr lang="en-US" sz="2000" dirty="0">
                <a:solidFill>
                  <a:srgbClr val="C00000"/>
                </a:solidFill>
                <a:latin typeface="+mn-lt"/>
                <a:cs typeface="Courier New" panose="02070309020205020404" pitchFamily="49" charset="0"/>
              </a:rPr>
              <a:t>'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+mn-lt"/>
                <a:cs typeface="Courier New" panose="02070309020205020404" pitchFamily="49" charset="0"/>
              </a:rPr>
              <a:t>])</a:t>
            </a:r>
            <a:endParaRPr lang="en-US" sz="2400" dirty="0">
              <a:latin typeface="+mn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3140968"/>
            <a:ext cx="4536504" cy="26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43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800" y="628015"/>
            <a:ext cx="6962710" cy="73215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Basic Descriptive Statistics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15977"/>
              </p:ext>
            </p:extLst>
          </p:nvPr>
        </p:nvGraphicFramePr>
        <p:xfrm>
          <a:off x="2440742" y="2374980"/>
          <a:ext cx="7272808" cy="352379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212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0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df.method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description</a:t>
                      </a:r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800" dirty="0"/>
                        <a:t>describe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Basic statistics (count, mean, </a:t>
                      </a:r>
                      <a:r>
                        <a:rPr lang="en-US" sz="1800" dirty="0" err="1"/>
                        <a:t>std</a:t>
                      </a:r>
                      <a:r>
                        <a:rPr lang="en-US" sz="1800" dirty="0"/>
                        <a:t>, min, quantiles, max)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3">
                <a:tc>
                  <a:txBody>
                    <a:bodyPr/>
                    <a:lstStyle/>
                    <a:p>
                      <a:r>
                        <a:rPr lang="en-US" sz="1800" dirty="0"/>
                        <a:t>min, max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Minimum</a:t>
                      </a:r>
                      <a:r>
                        <a:rPr lang="en-US" sz="1800" baseline="0" dirty="0"/>
                        <a:t> and maximum values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252">
                <a:tc>
                  <a:txBody>
                    <a:bodyPr/>
                    <a:lstStyle/>
                    <a:p>
                      <a:r>
                        <a:rPr lang="en-US" sz="1800" dirty="0"/>
                        <a:t>mean, median, mode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Arithmetic average, median and mode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800" dirty="0" err="1"/>
                        <a:t>var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std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Variance and standard deviation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102">
                <a:tc>
                  <a:txBody>
                    <a:bodyPr/>
                    <a:lstStyle/>
                    <a:p>
                      <a:r>
                        <a:rPr lang="en-US" sz="1800" dirty="0" err="1"/>
                        <a:t>sem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Standard error of mean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800" dirty="0"/>
                        <a:t>skew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Sample skewness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6127">
                <a:tc>
                  <a:txBody>
                    <a:bodyPr/>
                    <a:lstStyle/>
                    <a:p>
                      <a:r>
                        <a:rPr lang="en-US" sz="1800" dirty="0" err="1"/>
                        <a:t>kurt</a:t>
                      </a:r>
                      <a:endParaRPr lang="en-US" sz="1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kurtosis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390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9B45-9CC9-450D-B7AF-58EC64B0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52" y="639445"/>
            <a:ext cx="4097208" cy="81216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B5DD-1E31-4D40-B6CE-D0B9177A5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890" y="1691640"/>
            <a:ext cx="9384030" cy="3865252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solidFill>
                  <a:srgbClr val="FF0000"/>
                </a:solidFill>
                <a:latin typeface="+mn-lt"/>
              </a:rPr>
              <a:t>NumPy</a:t>
            </a:r>
            <a:r>
              <a:rPr lang="en-US" sz="2600" dirty="0">
                <a:latin typeface="+mn-lt"/>
              </a:rPr>
              <a:t> and </a:t>
            </a:r>
            <a:r>
              <a:rPr lang="en-US" sz="2600" dirty="0">
                <a:solidFill>
                  <a:srgbClr val="FF0000"/>
                </a:solidFill>
                <a:latin typeface="+mn-lt"/>
              </a:rPr>
              <a:t>Pandas </a:t>
            </a:r>
            <a:r>
              <a:rPr lang="en-US" sz="2600" dirty="0">
                <a:latin typeface="+mn-lt"/>
              </a:rPr>
              <a:t>are two important Python libraries and fundamental </a:t>
            </a:r>
            <a:r>
              <a:rPr lang="en-US" sz="2600" dirty="0"/>
              <a:t>data structures</a:t>
            </a:r>
            <a:r>
              <a:rPr lang="en-US" sz="2600" dirty="0">
                <a:latin typeface="+mn-lt"/>
              </a:rPr>
              <a:t> for data analysis</a:t>
            </a:r>
          </a:p>
          <a:p>
            <a:r>
              <a:rPr lang="en-US" sz="2600" dirty="0">
                <a:latin typeface="+mn-lt"/>
              </a:rPr>
              <a:t>We’ve discussed </a:t>
            </a:r>
            <a:r>
              <a:rPr lang="en-US" sz="2600" dirty="0">
                <a:solidFill>
                  <a:srgbClr val="00B0F0"/>
                </a:solidFill>
                <a:latin typeface="+mn-lt"/>
              </a:rPr>
              <a:t>basic functions </a:t>
            </a:r>
            <a:r>
              <a:rPr lang="en-US" sz="2600" dirty="0">
                <a:latin typeface="+mn-lt"/>
              </a:rPr>
              <a:t>in these two libraries</a:t>
            </a:r>
          </a:p>
          <a:p>
            <a:pPr lvl="1"/>
            <a:r>
              <a:rPr lang="en-US" sz="2200" dirty="0">
                <a:latin typeface="+mn-lt"/>
              </a:rPr>
              <a:t>More to cover and/or self-study </a:t>
            </a:r>
          </a:p>
          <a:p>
            <a:r>
              <a:rPr lang="en-US" sz="3000" dirty="0">
                <a:solidFill>
                  <a:srgbClr val="FF0000"/>
                </a:solidFill>
                <a:latin typeface="+mn-lt"/>
              </a:rPr>
              <a:t>Next Lecture</a:t>
            </a:r>
            <a:r>
              <a:rPr lang="en-US" sz="3000" dirty="0">
                <a:latin typeface="+mn-lt"/>
              </a:rPr>
              <a:t>: Big Data Analysis: building </a:t>
            </a:r>
            <a:r>
              <a:rPr lang="en-US" sz="3000" dirty="0"/>
              <a:t>p</a:t>
            </a:r>
            <a:r>
              <a:rPr lang="en-US" sz="3000" dirty="0">
                <a:latin typeface="+mn-lt"/>
              </a:rPr>
              <a:t>ractical applications  </a:t>
            </a:r>
          </a:p>
          <a:p>
            <a:r>
              <a:rPr lang="en-US" sz="2600" dirty="0">
                <a:solidFill>
                  <a:srgbClr val="FF0000"/>
                </a:solidFill>
                <a:latin typeface="+mn-lt"/>
              </a:rPr>
              <a:t>Assignment</a:t>
            </a:r>
            <a:r>
              <a:rPr lang="en-US" sz="2600" dirty="0">
                <a:latin typeface="+mn-lt"/>
              </a:rPr>
              <a:t>: </a:t>
            </a:r>
          </a:p>
          <a:p>
            <a:pPr lvl="1"/>
            <a:r>
              <a:rPr lang="en-US" sz="2400" dirty="0">
                <a:latin typeface="+mn-lt"/>
              </a:rPr>
              <a:t>Pandas practice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+mn-lt"/>
              </a:rPr>
              <a:t>Assignment #2</a:t>
            </a:r>
            <a:endParaRPr lang="en-US" sz="2400" dirty="0">
              <a:latin typeface="+mn-lt"/>
            </a:endParaRPr>
          </a:p>
          <a:p>
            <a:pPr marL="457200" lvl="1" indent="0">
              <a:buNone/>
            </a:pPr>
            <a:r>
              <a:rPr lang="en-US" sz="28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090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854" y="677986"/>
            <a:ext cx="10010328" cy="1325563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ndarray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72" y="2003549"/>
            <a:ext cx="8915400" cy="377762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We will focus on </a:t>
            </a:r>
          </a:p>
          <a:p>
            <a:pPr lvl="1"/>
            <a:endParaRPr lang="en-US" sz="2800" dirty="0">
              <a:latin typeface="+mn-lt"/>
            </a:endParaRPr>
          </a:p>
          <a:p>
            <a:pPr lvl="1"/>
            <a:r>
              <a:rPr lang="en-US" sz="2800" dirty="0">
                <a:latin typeface="+mn-lt"/>
              </a:rPr>
              <a:t>Concept: </a:t>
            </a:r>
            <a:r>
              <a:rPr lang="en-US" sz="2800" dirty="0" err="1">
                <a:solidFill>
                  <a:srgbClr val="FF0000"/>
                </a:solidFill>
                <a:latin typeface="+mn-lt"/>
              </a:rPr>
              <a:t>ndarray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 vs list</a:t>
            </a:r>
          </a:p>
          <a:p>
            <a:pPr lvl="1"/>
            <a:r>
              <a:rPr lang="en-US" sz="2800" dirty="0">
                <a:latin typeface="+mn-lt"/>
              </a:rPr>
              <a:t>Array creation</a:t>
            </a:r>
          </a:p>
          <a:p>
            <a:pPr lvl="1"/>
            <a:r>
              <a:rPr lang="en-US" sz="2800" dirty="0">
                <a:latin typeface="+mn-lt"/>
              </a:rPr>
              <a:t>Array access and operations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340768"/>
            <a:ext cx="462908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53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013909"/>
              </p:ext>
            </p:extLst>
          </p:nvPr>
        </p:nvGraphicFramePr>
        <p:xfrm>
          <a:off x="1177742" y="1394460"/>
          <a:ext cx="10515600" cy="397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4080">
                  <a:extLst>
                    <a:ext uri="{9D8B030D-6E8A-4147-A177-3AD203B41FA5}">
                      <a16:colId xmlns:a16="http://schemas.microsoft.com/office/drawing/2014/main" val="634074707"/>
                    </a:ext>
                  </a:extLst>
                </a:gridCol>
                <a:gridCol w="4541520">
                  <a:extLst>
                    <a:ext uri="{9D8B030D-6E8A-4147-A177-3AD203B41FA5}">
                      <a16:colId xmlns:a16="http://schemas.microsoft.com/office/drawing/2014/main" val="3944584641"/>
                    </a:ext>
                  </a:extLst>
                </a:gridCol>
              </a:tblGrid>
              <a:tr h="51464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ndarray</a:t>
                      </a:r>
                      <a:r>
                        <a:rPr lang="en-US" sz="2000" dirty="0"/>
                        <a:t> (aka: </a:t>
                      </a:r>
                      <a:r>
                        <a:rPr lang="en-US" sz="2000" dirty="0" err="1"/>
                        <a:t>numpy</a:t>
                      </a:r>
                      <a:r>
                        <a:rPr lang="en-US" sz="2000" dirty="0"/>
                        <a:t> array, array)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Python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531823"/>
                  </a:ext>
                </a:extLst>
              </a:tr>
              <a:tr h="656471">
                <a:tc>
                  <a:txBody>
                    <a:bodyPr/>
                    <a:lstStyle/>
                    <a:p>
                      <a:r>
                        <a:rPr lang="en-US" sz="2000" dirty="0"/>
                        <a:t>Storage of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homogeneous</a:t>
                      </a:r>
                      <a:r>
                        <a:rPr lang="en-US" sz="2000" dirty="0"/>
                        <a:t> data  -- has a 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</a:rPr>
                        <a:t>dtype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000" dirty="0"/>
                        <a:t>(all </a:t>
                      </a:r>
                      <a:r>
                        <a:rPr lang="en-US" sz="2000" dirty="0" err="1"/>
                        <a:t>all</a:t>
                      </a:r>
                      <a:r>
                        <a:rPr lang="en-US" sz="2000" dirty="0"/>
                        <a:t> elements the same type)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Storage of 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</a:rPr>
                        <a:t>heterogeneous</a:t>
                      </a:r>
                      <a:r>
                        <a:rPr lang="en-US" sz="2000" dirty="0"/>
                        <a:t>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25282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2000" dirty="0"/>
                        <a:t>Fixed size – need to define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Dynamic</a:t>
                      </a:r>
                      <a:r>
                        <a:rPr lang="en-US" sz="2000" baseline="0" dirty="0"/>
                        <a:t> length 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7693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Memory allocation: 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contiguous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, more compact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Not contiguous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33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Support convenient slicing, indexing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Also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307409"/>
                  </a:ext>
                </a:extLst>
              </a:tr>
              <a:tr h="409808">
                <a:tc>
                  <a:txBody>
                    <a:bodyPr/>
                    <a:lstStyle/>
                    <a:p>
                      <a:r>
                        <a:rPr lang="en-US" sz="2000" dirty="0"/>
                        <a:t>Support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v</a:t>
                      </a:r>
                      <a:r>
                        <a:rPr lang="en-US" sz="2000" dirty="0" err="1"/>
                        <a:t>ectorized</a:t>
                      </a:r>
                      <a:r>
                        <a:rPr lang="en-US" sz="2000" dirty="0"/>
                        <a:t> computation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Not support*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00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More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efficient </a:t>
                      </a:r>
                      <a:r>
                        <a:rPr lang="en-US" sz="2000" baseline="0" dirty="0"/>
                        <a:t>over large data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40935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2956" y="5875317"/>
            <a:ext cx="89309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*</a:t>
            </a:r>
            <a:r>
              <a:rPr lang="en-US" dirty="0" err="1">
                <a:latin typeface="+mn-lt"/>
              </a:rPr>
              <a:t>vectorize</a:t>
            </a:r>
            <a:r>
              <a:rPr lang="en-US" dirty="0">
                <a:latin typeface="+mn-lt"/>
              </a:rPr>
              <a:t>() defined in </a:t>
            </a:r>
            <a:r>
              <a:rPr lang="en-US" dirty="0" err="1">
                <a:latin typeface="+mn-lt"/>
              </a:rPr>
              <a:t>numpy</a:t>
            </a:r>
            <a:r>
              <a:rPr lang="en-US" dirty="0">
                <a:latin typeface="+mn-lt"/>
              </a:rPr>
              <a:t>;  when a </a:t>
            </a:r>
            <a:r>
              <a:rPr lang="en-US" dirty="0" err="1">
                <a:latin typeface="+mn-lt"/>
              </a:rPr>
              <a:t>vectorized</a:t>
            </a:r>
            <a:r>
              <a:rPr lang="en-US" dirty="0">
                <a:latin typeface="+mn-lt"/>
              </a:rPr>
              <a:t> function applies to a normal list, the result automatically becomes an </a:t>
            </a:r>
            <a:r>
              <a:rPr lang="en-US" dirty="0" err="1">
                <a:latin typeface="+mn-lt"/>
              </a:rPr>
              <a:t>ndarray</a:t>
            </a:r>
            <a:r>
              <a:rPr lang="en-US" dirty="0">
                <a:latin typeface="+mn-lt"/>
              </a:rPr>
              <a:t>; see examples later.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029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85804" y="5349220"/>
            <a:ext cx="3151956" cy="6480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Array: Contiguous storage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F8D87-6A19-4E47-9443-94B40ABEF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66" y="624110"/>
            <a:ext cx="8258104" cy="4562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7B0A0-D558-EC49-848A-D365019BA5DB}"/>
              </a:ext>
            </a:extLst>
          </p:cNvPr>
          <p:cNvSpPr txBox="1"/>
          <p:nvPr/>
        </p:nvSpPr>
        <p:spPr>
          <a:xfrm>
            <a:off x="5634990" y="5349220"/>
            <a:ext cx="55549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Reference: Understanding data types in Python</a:t>
            </a:r>
          </a:p>
          <a:p>
            <a:r>
              <a:rPr lang="en-US" sz="1400" dirty="0">
                <a:hlinkClick r:id="rId3"/>
              </a:rPr>
              <a:t>https://jakevdp.github.io/PythonDataScienceHandbook/02.01-understanding-data-types.html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82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365125"/>
            <a:ext cx="9506272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Storing 2-d arrays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7824" y="2420887"/>
            <a:ext cx="7544520" cy="23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150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{AF21AEC4-7119-0B45-82C4-35FF5D461BB1}tf10001069</Template>
  <TotalTime>1229</TotalTime>
  <Words>3313</Words>
  <Application>Microsoft Office PowerPoint</Application>
  <PresentationFormat>Widescreen</PresentationFormat>
  <Paragraphs>518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微软雅黑</vt:lpstr>
      <vt:lpstr>宋体</vt:lpstr>
      <vt:lpstr>Arial</vt:lpstr>
      <vt:lpstr>Calibri</vt:lpstr>
      <vt:lpstr>Century Gothic</vt:lpstr>
      <vt:lpstr>Courier New</vt:lpstr>
      <vt:lpstr>Times New Roman</vt:lpstr>
      <vt:lpstr>Wingdings</vt:lpstr>
      <vt:lpstr>Wingdings 3</vt:lpstr>
      <vt:lpstr>Wisp</vt:lpstr>
      <vt:lpstr>PowerPoint Presentation</vt:lpstr>
      <vt:lpstr>Python Libraries for Data Science</vt:lpstr>
      <vt:lpstr>Part I: Introduction to Numpy</vt:lpstr>
      <vt:lpstr>NumPy</vt:lpstr>
      <vt:lpstr>PowerPoint Presentation</vt:lpstr>
      <vt:lpstr>NumPy ndarray</vt:lpstr>
      <vt:lpstr>PowerPoint Presentation</vt:lpstr>
      <vt:lpstr> </vt:lpstr>
      <vt:lpstr>Storing 2-d arrays</vt:lpstr>
      <vt:lpstr> ndarray Creation</vt:lpstr>
      <vt:lpstr> </vt:lpstr>
      <vt:lpstr>Array Creation vs. List Creation</vt:lpstr>
      <vt:lpstr>Vectorization </vt:lpstr>
      <vt:lpstr>Arithmetic with NumPy Arrays</vt:lpstr>
      <vt:lpstr> </vt:lpstr>
      <vt:lpstr>Slicing</vt:lpstr>
      <vt:lpstr>PowerPoint Presentation</vt:lpstr>
      <vt:lpstr>Indexing</vt:lpstr>
      <vt:lpstr>Activity #1: Show the output</vt:lpstr>
      <vt:lpstr>Part II: Introduction to Panda</vt:lpstr>
      <vt:lpstr> Pandas: Python Data Analysis Library </vt:lpstr>
      <vt:lpstr>Overview</vt:lpstr>
      <vt:lpstr>What we use Pandas for?</vt:lpstr>
      <vt:lpstr>Pandas: key components</vt:lpstr>
      <vt:lpstr>Series vs. DataFrame</vt:lpstr>
      <vt:lpstr>Reading data using pandas</vt:lpstr>
      <vt:lpstr>Exploring data frames</vt:lpstr>
      <vt:lpstr>Activity #2</vt:lpstr>
      <vt:lpstr>Data Frame data types</vt:lpstr>
      <vt:lpstr>Data Frame data types: Examples</vt:lpstr>
      <vt:lpstr>Data Frames attributes</vt:lpstr>
      <vt:lpstr>Activity #3</vt:lpstr>
      <vt:lpstr>Data Frames methods</vt:lpstr>
      <vt:lpstr>Activity #4</vt:lpstr>
      <vt:lpstr>Selecting a column in a Data Frame</vt:lpstr>
      <vt:lpstr>Activity #5</vt:lpstr>
      <vt:lpstr>Data Frames groupby method</vt:lpstr>
      <vt:lpstr>Data Frames groupby method</vt:lpstr>
      <vt:lpstr>Data Frames groupby method</vt:lpstr>
      <vt:lpstr>Data Frame: filtering</vt:lpstr>
      <vt:lpstr>Data Frames: Slicing</vt:lpstr>
      <vt:lpstr>Data Frames: Slicing</vt:lpstr>
      <vt:lpstr>Data Frames: Selecting rows</vt:lpstr>
      <vt:lpstr>Data Frames: method loc</vt:lpstr>
      <vt:lpstr>Data Frames: method iloc</vt:lpstr>
      <vt:lpstr>Data Frames: method iloc (summary)</vt:lpstr>
      <vt:lpstr>Data Frames: Sorting</vt:lpstr>
      <vt:lpstr>Data Frames: Sorting</vt:lpstr>
      <vt:lpstr>Missing Values</vt:lpstr>
      <vt:lpstr>Missing Values</vt:lpstr>
      <vt:lpstr>Missing Values</vt:lpstr>
      <vt:lpstr>Aggregation Functions in Pandas</vt:lpstr>
      <vt:lpstr>Aggregation Functions in Pandas</vt:lpstr>
      <vt:lpstr>Basic Descriptive Statistics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 Yang</dc:creator>
  <cp:lastModifiedBy>Lan Yang</cp:lastModifiedBy>
  <cp:revision>16</cp:revision>
  <dcterms:created xsi:type="dcterms:W3CDTF">2019-06-18T19:48:42Z</dcterms:created>
  <dcterms:modified xsi:type="dcterms:W3CDTF">2019-09-03T21:25:36Z</dcterms:modified>
</cp:coreProperties>
</file>